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34"/>
  </p:notesMasterIdLst>
  <p:sldIdLst>
    <p:sldId id="424" r:id="rId2"/>
    <p:sldId id="425" r:id="rId3"/>
    <p:sldId id="426" r:id="rId4"/>
    <p:sldId id="387" r:id="rId5"/>
    <p:sldId id="359" r:id="rId6"/>
    <p:sldId id="363" r:id="rId7"/>
    <p:sldId id="364" r:id="rId8"/>
    <p:sldId id="365" r:id="rId9"/>
    <p:sldId id="406" r:id="rId10"/>
    <p:sldId id="407" r:id="rId11"/>
    <p:sldId id="366" r:id="rId12"/>
    <p:sldId id="367" r:id="rId13"/>
    <p:sldId id="408" r:id="rId14"/>
    <p:sldId id="409" r:id="rId15"/>
    <p:sldId id="410" r:id="rId16"/>
    <p:sldId id="411" r:id="rId17"/>
    <p:sldId id="412" r:id="rId18"/>
    <p:sldId id="413" r:id="rId19"/>
    <p:sldId id="414" r:id="rId20"/>
    <p:sldId id="415" r:id="rId21"/>
    <p:sldId id="399" r:id="rId22"/>
    <p:sldId id="369" r:id="rId23"/>
    <p:sldId id="370" r:id="rId24"/>
    <p:sldId id="371" r:id="rId25"/>
    <p:sldId id="388" r:id="rId26"/>
    <p:sldId id="372" r:id="rId27"/>
    <p:sldId id="373" r:id="rId28"/>
    <p:sldId id="374" r:id="rId29"/>
    <p:sldId id="382" r:id="rId30"/>
    <p:sldId id="383" r:id="rId31"/>
    <p:sldId id="427" r:id="rId32"/>
    <p:sldId id="428" r:id="rId3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9" autoAdjust="0"/>
    <p:restoredTop sz="72230" autoAdjust="0"/>
  </p:normalViewPr>
  <p:slideViewPr>
    <p:cSldViewPr>
      <p:cViewPr varScale="1">
        <p:scale>
          <a:sx n="89" d="100"/>
          <a:sy n="89" d="100"/>
        </p:scale>
        <p:origin x="2592"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C0FE5-B9FF-914F-AF60-85D28D11EDDB}" type="doc">
      <dgm:prSet loTypeId="urn:microsoft.com/office/officeart/2008/layout/RadialCluster" loCatId="hierarchy" qsTypeId="urn:microsoft.com/office/officeart/2005/8/quickstyle/simple4" qsCatId="simple" csTypeId="urn:microsoft.com/office/officeart/2005/8/colors/accent1_2" csCatId="accent1" phldr="1"/>
      <dgm:spPr/>
      <dgm:t>
        <a:bodyPr/>
        <a:lstStyle/>
        <a:p>
          <a:endParaRPr lang="en-US"/>
        </a:p>
      </dgm:t>
    </dgm:pt>
    <dgm:pt modelId="{2450E98C-2977-1047-A7F4-F52547AB7EE2}">
      <dgm:prSet/>
      <dgm:spPr/>
      <dgm:t>
        <a:bodyPr/>
        <a:lstStyle/>
        <a:p>
          <a:pPr rtl="0"/>
          <a:r>
            <a:rPr lang="en-US" b="1" dirty="0">
              <a:solidFill>
                <a:schemeClr val="tx1"/>
              </a:solidFill>
            </a:rPr>
            <a:t>Reasons database security has not kept pace with the increased reliance on databases are:</a:t>
          </a:r>
        </a:p>
      </dgm:t>
    </dgm:pt>
    <dgm:pt modelId="{733985D4-E1AD-5D47-997C-E16B0004E1DE}" type="parTrans" cxnId="{F8814C76-1283-964C-8A51-A62B8A7D3542}">
      <dgm:prSet/>
      <dgm:spPr/>
      <dgm:t>
        <a:bodyPr/>
        <a:lstStyle/>
        <a:p>
          <a:endParaRPr lang="en-US"/>
        </a:p>
      </dgm:t>
    </dgm:pt>
    <dgm:pt modelId="{0D740E36-8CAD-1C4E-BACA-F706DE965E8D}" type="sibTrans" cxnId="{F8814C76-1283-964C-8A51-A62B8A7D3542}">
      <dgm:prSet/>
      <dgm:spPr/>
      <dgm:t>
        <a:bodyPr/>
        <a:lstStyle/>
        <a:p>
          <a:endParaRPr lang="en-US"/>
        </a:p>
      </dgm:t>
    </dgm:pt>
    <dgm:pt modelId="{B5E4E7EF-304F-4547-8BC0-7E1F14323548}">
      <dgm:prSet custT="1"/>
      <dgm:spPr>
        <a:solidFill>
          <a:schemeClr val="accent3">
            <a:lumMod val="75000"/>
          </a:schemeClr>
        </a:solidFill>
      </dgm:spPr>
      <dgm:t>
        <a:bodyPr/>
        <a:lstStyle/>
        <a:p>
          <a:pPr rtl="0"/>
          <a:r>
            <a:rPr lang="en-US" sz="1500" b="1" dirty="0">
              <a:solidFill>
                <a:schemeClr val="bg1"/>
              </a:solidFill>
            </a:rPr>
            <a:t>There is a dramatic imbalance between the complexity of modern database management systems (DBMS) and the security technique used to protect these critical systems</a:t>
          </a:r>
        </a:p>
      </dgm:t>
    </dgm:pt>
    <dgm:pt modelId="{DA1C1963-76FC-E744-994A-182227EDF80C}" type="parTrans" cxnId="{AA1C1EAF-5BDD-7345-8F04-0FA5C3488F25}">
      <dgm:prSet/>
      <dgm:spPr>
        <a:ln>
          <a:solidFill>
            <a:schemeClr val="accent6">
              <a:lumMod val="40000"/>
              <a:lumOff val="60000"/>
            </a:schemeClr>
          </a:solidFill>
        </a:ln>
      </dgm:spPr>
      <dgm:t>
        <a:bodyPr/>
        <a:lstStyle/>
        <a:p>
          <a:endParaRPr lang="en-US"/>
        </a:p>
      </dgm:t>
    </dgm:pt>
    <dgm:pt modelId="{DD63D349-F56B-CE46-BBB0-8AEC9EE6D706}" type="sibTrans" cxnId="{AA1C1EAF-5BDD-7345-8F04-0FA5C3488F25}">
      <dgm:prSet/>
      <dgm:spPr/>
      <dgm:t>
        <a:bodyPr/>
        <a:lstStyle/>
        <a:p>
          <a:endParaRPr lang="en-US"/>
        </a:p>
      </dgm:t>
    </dgm:pt>
    <dgm:pt modelId="{70CE1DB4-437D-7440-8E46-1A248A533981}">
      <dgm:prSet custT="1"/>
      <dgm:spPr>
        <a:solidFill>
          <a:schemeClr val="accent5">
            <a:lumMod val="75000"/>
          </a:schemeClr>
        </a:solidFill>
      </dgm:spPr>
      <dgm:t>
        <a:bodyPr/>
        <a:lstStyle/>
        <a:p>
          <a:pPr rtl="0"/>
          <a:r>
            <a:rPr lang="en-US" sz="1500" b="1" dirty="0">
              <a:solidFill>
                <a:schemeClr val="bg1"/>
              </a:solidFill>
            </a:rPr>
            <a:t>Databases have a sophisticated interaction protocol, Structured Query Language (SQL), which is complex</a:t>
          </a:r>
        </a:p>
      </dgm:t>
    </dgm:pt>
    <dgm:pt modelId="{DFA5F62C-A46C-8741-B982-839B675B6A8A}" type="parTrans" cxnId="{C99C7E98-E18C-4842-8A73-FB3C61A0FEE6}">
      <dgm:prSet/>
      <dgm:spPr>
        <a:ln>
          <a:solidFill>
            <a:schemeClr val="accent6">
              <a:lumMod val="40000"/>
              <a:lumOff val="60000"/>
            </a:schemeClr>
          </a:solidFill>
        </a:ln>
      </dgm:spPr>
      <dgm:t>
        <a:bodyPr/>
        <a:lstStyle/>
        <a:p>
          <a:endParaRPr lang="en-US"/>
        </a:p>
      </dgm:t>
    </dgm:pt>
    <dgm:pt modelId="{8BCE4AB4-16DB-9145-BB8D-55B6B022BF1F}" type="sibTrans" cxnId="{C99C7E98-E18C-4842-8A73-FB3C61A0FEE6}">
      <dgm:prSet/>
      <dgm:spPr/>
      <dgm:t>
        <a:bodyPr/>
        <a:lstStyle/>
        <a:p>
          <a:endParaRPr lang="en-US"/>
        </a:p>
      </dgm:t>
    </dgm:pt>
    <dgm:pt modelId="{FB1DBB18-014C-D949-8D70-C762FF6B3051}">
      <dgm:prSet custT="1"/>
      <dgm:spPr>
        <a:solidFill>
          <a:schemeClr val="accent3">
            <a:lumMod val="75000"/>
          </a:schemeClr>
        </a:solidFill>
      </dgm:spPr>
      <dgm:t>
        <a:bodyPr/>
        <a:lstStyle/>
        <a:p>
          <a:pPr rtl="0"/>
          <a:r>
            <a:rPr lang="en-US" sz="1500" b="1" dirty="0">
              <a:solidFill>
                <a:schemeClr val="bg1"/>
              </a:solidFill>
            </a:rPr>
            <a:t>Effective database security requires a strategy based on a full understanding of the security vulnerabilities of SQL</a:t>
          </a:r>
        </a:p>
      </dgm:t>
    </dgm:pt>
    <dgm:pt modelId="{0B05E3D5-87AC-564D-A0C0-313E00E59250}" type="parTrans" cxnId="{7729DD88-8C05-6E43-8367-A14E1B15A2D6}">
      <dgm:prSet/>
      <dgm:spPr>
        <a:ln>
          <a:solidFill>
            <a:schemeClr val="accent6">
              <a:lumMod val="40000"/>
              <a:lumOff val="60000"/>
            </a:schemeClr>
          </a:solidFill>
        </a:ln>
      </dgm:spPr>
      <dgm:t>
        <a:bodyPr/>
        <a:lstStyle/>
        <a:p>
          <a:endParaRPr lang="en-US"/>
        </a:p>
      </dgm:t>
    </dgm:pt>
    <dgm:pt modelId="{31FBC9F6-C021-744D-BB0D-3B3ED91B1155}" type="sibTrans" cxnId="{7729DD88-8C05-6E43-8367-A14E1B15A2D6}">
      <dgm:prSet/>
      <dgm:spPr/>
      <dgm:t>
        <a:bodyPr/>
        <a:lstStyle/>
        <a:p>
          <a:endParaRPr lang="en-US"/>
        </a:p>
      </dgm:t>
    </dgm:pt>
    <dgm:pt modelId="{0A2FA811-1180-D244-9309-F63FC92D0AD8}">
      <dgm:prSet custT="1"/>
      <dgm:spPr>
        <a:solidFill>
          <a:schemeClr val="accent5">
            <a:lumMod val="75000"/>
          </a:schemeClr>
        </a:solidFill>
      </dgm:spPr>
      <dgm:t>
        <a:bodyPr/>
        <a:lstStyle/>
        <a:p>
          <a:pPr rtl="0"/>
          <a:r>
            <a:rPr lang="en-US" sz="1500" b="1" dirty="0">
              <a:solidFill>
                <a:schemeClr val="bg1"/>
              </a:solidFill>
            </a:rPr>
            <a:t>The typical organization lacks full-time database security personnel</a:t>
          </a:r>
        </a:p>
      </dgm:t>
    </dgm:pt>
    <dgm:pt modelId="{946611E1-D67D-1742-B1E1-C56007E7F677}" type="parTrans" cxnId="{D9E48BEB-CD3C-6F4B-A257-9B47B1153CC6}">
      <dgm:prSet/>
      <dgm:spPr>
        <a:ln>
          <a:solidFill>
            <a:schemeClr val="accent6">
              <a:lumMod val="40000"/>
              <a:lumOff val="60000"/>
            </a:schemeClr>
          </a:solidFill>
        </a:ln>
      </dgm:spPr>
      <dgm:t>
        <a:bodyPr/>
        <a:lstStyle/>
        <a:p>
          <a:endParaRPr lang="en-US"/>
        </a:p>
      </dgm:t>
    </dgm:pt>
    <dgm:pt modelId="{D61980F9-6F2D-FB40-A1B5-0D2BFEBAAFFC}" type="sibTrans" cxnId="{D9E48BEB-CD3C-6F4B-A257-9B47B1153CC6}">
      <dgm:prSet/>
      <dgm:spPr/>
      <dgm:t>
        <a:bodyPr/>
        <a:lstStyle/>
        <a:p>
          <a:endParaRPr lang="en-US"/>
        </a:p>
      </dgm:t>
    </dgm:pt>
    <dgm:pt modelId="{C50D1C0C-238E-C645-B7FA-3E5749A004AF}">
      <dgm:prSet custT="1"/>
      <dgm:spPr>
        <a:solidFill>
          <a:schemeClr val="accent3">
            <a:lumMod val="75000"/>
          </a:schemeClr>
        </a:solidFill>
      </dgm:spPr>
      <dgm:t>
        <a:bodyPr/>
        <a:lstStyle/>
        <a:p>
          <a:pPr rtl="0"/>
          <a:r>
            <a:rPr lang="en-US" sz="1500" b="1" dirty="0">
              <a:solidFill>
                <a:schemeClr val="bg1"/>
              </a:solidFill>
            </a:rPr>
            <a:t>Most enterprise environments consist of a heterogeneous mixture of database platforms, enterprise platforms, and OS platforms, creating an additional complexity hurdle for security personnel</a:t>
          </a:r>
        </a:p>
      </dgm:t>
    </dgm:pt>
    <dgm:pt modelId="{A3CC1756-699A-7743-A471-E11178F52400}" type="parTrans" cxnId="{AB22D34D-00E4-4241-BA40-E217D532F057}">
      <dgm:prSet/>
      <dgm:spPr>
        <a:ln>
          <a:solidFill>
            <a:schemeClr val="accent6">
              <a:lumMod val="40000"/>
              <a:lumOff val="60000"/>
            </a:schemeClr>
          </a:solidFill>
        </a:ln>
      </dgm:spPr>
      <dgm:t>
        <a:bodyPr/>
        <a:lstStyle/>
        <a:p>
          <a:endParaRPr lang="en-US"/>
        </a:p>
      </dgm:t>
    </dgm:pt>
    <dgm:pt modelId="{0EF14397-F70D-6E45-A06E-ACB7F642258D}" type="sibTrans" cxnId="{AB22D34D-00E4-4241-BA40-E217D532F057}">
      <dgm:prSet/>
      <dgm:spPr/>
      <dgm:t>
        <a:bodyPr/>
        <a:lstStyle/>
        <a:p>
          <a:endParaRPr lang="en-US"/>
        </a:p>
      </dgm:t>
    </dgm:pt>
    <dgm:pt modelId="{E94140DA-A6C7-D347-A15C-31BC57982739}">
      <dgm:prSet custT="1"/>
      <dgm:spPr>
        <a:solidFill>
          <a:schemeClr val="accent5">
            <a:lumMod val="75000"/>
          </a:schemeClr>
        </a:solidFill>
      </dgm:spPr>
      <dgm:t>
        <a:bodyPr/>
        <a:lstStyle/>
        <a:p>
          <a:pPr rtl="0"/>
          <a:r>
            <a:rPr lang="en-US" sz="1500" b="1" dirty="0">
              <a:solidFill>
                <a:schemeClr val="bg1"/>
              </a:solidFill>
            </a:rPr>
            <a:t>The increasing reliance on cloud technology to host part or all of the corporate database</a:t>
          </a:r>
        </a:p>
      </dgm:t>
    </dgm:pt>
    <dgm:pt modelId="{22AB0417-F5F9-944E-8428-B9413A524809}" type="parTrans" cxnId="{EF2BA5DC-BC4E-BB46-AF3F-26E4476416B0}">
      <dgm:prSet/>
      <dgm:spPr>
        <a:ln>
          <a:solidFill>
            <a:schemeClr val="accent6">
              <a:lumMod val="40000"/>
              <a:lumOff val="60000"/>
            </a:schemeClr>
          </a:solidFill>
        </a:ln>
      </dgm:spPr>
      <dgm:t>
        <a:bodyPr/>
        <a:lstStyle/>
        <a:p>
          <a:endParaRPr lang="en-US"/>
        </a:p>
      </dgm:t>
    </dgm:pt>
    <dgm:pt modelId="{7AF01986-7651-CD46-BE7D-090FDCD64A00}" type="sibTrans" cxnId="{EF2BA5DC-BC4E-BB46-AF3F-26E4476416B0}">
      <dgm:prSet/>
      <dgm:spPr/>
      <dgm:t>
        <a:bodyPr/>
        <a:lstStyle/>
        <a:p>
          <a:endParaRPr lang="en-US"/>
        </a:p>
      </dgm:t>
    </dgm:pt>
    <dgm:pt modelId="{58043931-DADA-324C-9B6A-04FCFF6533B7}" type="pres">
      <dgm:prSet presAssocID="{8D1C0FE5-B9FF-914F-AF60-85D28D11EDDB}" presName="Name0" presStyleCnt="0">
        <dgm:presLayoutVars>
          <dgm:chMax val="1"/>
          <dgm:chPref val="1"/>
          <dgm:dir/>
          <dgm:animOne val="branch"/>
          <dgm:animLvl val="lvl"/>
        </dgm:presLayoutVars>
      </dgm:prSet>
      <dgm:spPr/>
    </dgm:pt>
    <dgm:pt modelId="{48D70A67-B3DE-D544-986B-5E6AB7595F2F}" type="pres">
      <dgm:prSet presAssocID="{2450E98C-2977-1047-A7F4-F52547AB7EE2}" presName="singleCycle" presStyleCnt="0"/>
      <dgm:spPr/>
    </dgm:pt>
    <dgm:pt modelId="{3A0DA593-D195-2F44-959F-64157309109A}" type="pres">
      <dgm:prSet presAssocID="{2450E98C-2977-1047-A7F4-F52547AB7EE2}" presName="singleCenter" presStyleLbl="node1" presStyleIdx="0" presStyleCnt="7" custLinFactNeighborX="-1624" custLinFactNeighborY="2763">
        <dgm:presLayoutVars>
          <dgm:chMax val="7"/>
          <dgm:chPref val="7"/>
        </dgm:presLayoutVars>
      </dgm:prSet>
      <dgm:spPr/>
    </dgm:pt>
    <dgm:pt modelId="{7813BD15-78C2-E642-A120-326C1AFD9315}" type="pres">
      <dgm:prSet presAssocID="{DA1C1963-76FC-E744-994A-182227EDF80C}" presName="Name56" presStyleLbl="parChTrans1D2" presStyleIdx="0" presStyleCnt="6"/>
      <dgm:spPr/>
    </dgm:pt>
    <dgm:pt modelId="{B4ED5751-08AC-0F4D-8C7F-3102335CDC0B}" type="pres">
      <dgm:prSet presAssocID="{B5E4E7EF-304F-4547-8BC0-7E1F14323548}" presName="text0" presStyleLbl="node1" presStyleIdx="1" presStyleCnt="7" custScaleX="197166" custScaleY="161244" custRadScaleRad="81263" custRadScaleInc="-6440">
        <dgm:presLayoutVars>
          <dgm:bulletEnabled val="1"/>
        </dgm:presLayoutVars>
      </dgm:prSet>
      <dgm:spPr/>
    </dgm:pt>
    <dgm:pt modelId="{7988C636-C498-DE4F-907E-60D7F2CEEA99}" type="pres">
      <dgm:prSet presAssocID="{DFA5F62C-A46C-8741-B982-839B675B6A8A}" presName="Name56" presStyleLbl="parChTrans1D2" presStyleIdx="1" presStyleCnt="6"/>
      <dgm:spPr/>
    </dgm:pt>
    <dgm:pt modelId="{44D1F416-BEF4-AC4F-AB25-3F8D1766725E}" type="pres">
      <dgm:prSet presAssocID="{70CE1DB4-437D-7440-8E46-1A248A533981}" presName="text0" presStyleLbl="node1" presStyleIdx="2" presStyleCnt="7" custScaleX="151059" custScaleY="169417" custRadScaleRad="92903" custRadScaleInc="35280">
        <dgm:presLayoutVars>
          <dgm:bulletEnabled val="1"/>
        </dgm:presLayoutVars>
      </dgm:prSet>
      <dgm:spPr/>
    </dgm:pt>
    <dgm:pt modelId="{D24FE0B0-EFA2-D542-B40A-F37DBDF73E06}" type="pres">
      <dgm:prSet presAssocID="{0B05E3D5-87AC-564D-A0C0-313E00E59250}" presName="Name56" presStyleLbl="parChTrans1D2" presStyleIdx="2" presStyleCnt="6"/>
      <dgm:spPr/>
    </dgm:pt>
    <dgm:pt modelId="{8C0F155D-048D-5348-A9BB-D8A579D1252F}" type="pres">
      <dgm:prSet presAssocID="{FB1DBB18-014C-D949-8D70-C762FF6B3051}" presName="text0" presStyleLbl="node1" presStyleIdx="3" presStyleCnt="7" custScaleX="162398" custScaleY="156408" custRadScaleRad="106653" custRadScaleInc="14578">
        <dgm:presLayoutVars>
          <dgm:bulletEnabled val="1"/>
        </dgm:presLayoutVars>
      </dgm:prSet>
      <dgm:spPr/>
    </dgm:pt>
    <dgm:pt modelId="{981D5CA6-F177-CB4C-9966-05BD50D15216}" type="pres">
      <dgm:prSet presAssocID="{946611E1-D67D-1742-B1E1-C56007E7F677}" presName="Name56" presStyleLbl="parChTrans1D2" presStyleIdx="3" presStyleCnt="6"/>
      <dgm:spPr/>
    </dgm:pt>
    <dgm:pt modelId="{B380454B-E352-2E49-86E8-9EA9A0B200E5}" type="pres">
      <dgm:prSet presAssocID="{0A2FA811-1180-D244-9309-F63FC92D0AD8}" presName="text0" presStyleLbl="node1" presStyleIdx="4" presStyleCnt="7" custScaleX="169196" custRadScaleRad="92601" custRadScaleInc="1390">
        <dgm:presLayoutVars>
          <dgm:bulletEnabled val="1"/>
        </dgm:presLayoutVars>
      </dgm:prSet>
      <dgm:spPr/>
    </dgm:pt>
    <dgm:pt modelId="{53F6C763-2619-1D48-89BC-89F2F9890BAF}" type="pres">
      <dgm:prSet presAssocID="{A3CC1756-699A-7743-A471-E11178F52400}" presName="Name56" presStyleLbl="parChTrans1D2" presStyleIdx="4" presStyleCnt="6"/>
      <dgm:spPr/>
    </dgm:pt>
    <dgm:pt modelId="{157D8C92-4FA3-294C-B685-92B4EF6825F5}" type="pres">
      <dgm:prSet presAssocID="{C50D1C0C-238E-C645-B7FA-3E5749A004AF}" presName="text0" presStyleLbl="node1" presStyleIdx="5" presStyleCnt="7" custScaleX="245156" custScaleY="183108" custRadScaleRad="127385" custRadScaleInc="19033">
        <dgm:presLayoutVars>
          <dgm:bulletEnabled val="1"/>
        </dgm:presLayoutVars>
      </dgm:prSet>
      <dgm:spPr/>
    </dgm:pt>
    <dgm:pt modelId="{D4BE5FCD-7508-954C-BD26-19EC4511F77E}" type="pres">
      <dgm:prSet presAssocID="{22AB0417-F5F9-944E-8428-B9413A524809}" presName="Name56" presStyleLbl="parChTrans1D2" presStyleIdx="5" presStyleCnt="6"/>
      <dgm:spPr/>
    </dgm:pt>
    <dgm:pt modelId="{AF721C51-E63A-3E41-A0DD-7BD486704BC8}" type="pres">
      <dgm:prSet presAssocID="{E94140DA-A6C7-D347-A15C-31BC57982739}" presName="text0" presStyleLbl="node1" presStyleIdx="6" presStyleCnt="7" custScaleX="172612" custScaleY="117774" custRadScaleRad="115234" custRadScaleInc="-40585">
        <dgm:presLayoutVars>
          <dgm:bulletEnabled val="1"/>
        </dgm:presLayoutVars>
      </dgm:prSet>
      <dgm:spPr/>
    </dgm:pt>
  </dgm:ptLst>
  <dgm:cxnLst>
    <dgm:cxn modelId="{B124950F-FD18-B849-8150-E4B71CBE9A5E}" type="presOf" srcId="{0A2FA811-1180-D244-9309-F63FC92D0AD8}" destId="{B380454B-E352-2E49-86E8-9EA9A0B200E5}" srcOrd="0" destOrd="0" presId="urn:microsoft.com/office/officeart/2008/layout/RadialCluster"/>
    <dgm:cxn modelId="{2D1DB816-243C-A740-9451-B12BEE965127}" type="presOf" srcId="{C50D1C0C-238E-C645-B7FA-3E5749A004AF}" destId="{157D8C92-4FA3-294C-B685-92B4EF6825F5}" srcOrd="0" destOrd="0" presId="urn:microsoft.com/office/officeart/2008/layout/RadialCluster"/>
    <dgm:cxn modelId="{4F7A4224-A131-F34F-B087-C8135B9E0098}" type="presOf" srcId="{0B05E3D5-87AC-564D-A0C0-313E00E59250}" destId="{D24FE0B0-EFA2-D542-B40A-F37DBDF73E06}" srcOrd="0" destOrd="0" presId="urn:microsoft.com/office/officeart/2008/layout/RadialCluster"/>
    <dgm:cxn modelId="{5245363D-D202-6D43-99B3-58E4E1EBD7B4}" type="presOf" srcId="{E94140DA-A6C7-D347-A15C-31BC57982739}" destId="{AF721C51-E63A-3E41-A0DD-7BD486704BC8}" srcOrd="0" destOrd="0" presId="urn:microsoft.com/office/officeart/2008/layout/RadialCluster"/>
    <dgm:cxn modelId="{66B4F43F-A034-6540-AA98-F66EB110579E}" type="presOf" srcId="{22AB0417-F5F9-944E-8428-B9413A524809}" destId="{D4BE5FCD-7508-954C-BD26-19EC4511F77E}" srcOrd="0" destOrd="0" presId="urn:microsoft.com/office/officeart/2008/layout/RadialCluster"/>
    <dgm:cxn modelId="{14531541-8AED-CF49-82F6-7E422676978D}" type="presOf" srcId="{946611E1-D67D-1742-B1E1-C56007E7F677}" destId="{981D5CA6-F177-CB4C-9966-05BD50D15216}" srcOrd="0" destOrd="0" presId="urn:microsoft.com/office/officeart/2008/layout/RadialCluster"/>
    <dgm:cxn modelId="{3853F344-ABAA-FE43-817B-6C3CBAD90F0A}" type="presOf" srcId="{8D1C0FE5-B9FF-914F-AF60-85D28D11EDDB}" destId="{58043931-DADA-324C-9B6A-04FCFF6533B7}" srcOrd="0" destOrd="0" presId="urn:microsoft.com/office/officeart/2008/layout/RadialCluster"/>
    <dgm:cxn modelId="{88DB954B-5EF5-5840-885D-1E50150E4811}" type="presOf" srcId="{2450E98C-2977-1047-A7F4-F52547AB7EE2}" destId="{3A0DA593-D195-2F44-959F-64157309109A}" srcOrd="0" destOrd="0" presId="urn:microsoft.com/office/officeart/2008/layout/RadialCluster"/>
    <dgm:cxn modelId="{AB22D34D-00E4-4241-BA40-E217D532F057}" srcId="{2450E98C-2977-1047-A7F4-F52547AB7EE2}" destId="{C50D1C0C-238E-C645-B7FA-3E5749A004AF}" srcOrd="4" destOrd="0" parTransId="{A3CC1756-699A-7743-A471-E11178F52400}" sibTransId="{0EF14397-F70D-6E45-A06E-ACB7F642258D}"/>
    <dgm:cxn modelId="{017F475F-F357-8740-A094-ADAF8EA01F03}" type="presOf" srcId="{DA1C1963-76FC-E744-994A-182227EDF80C}" destId="{7813BD15-78C2-E642-A120-326C1AFD9315}" srcOrd="0" destOrd="0" presId="urn:microsoft.com/office/officeart/2008/layout/RadialCluster"/>
    <dgm:cxn modelId="{99962461-4D92-5A4C-8870-7DB2C97789CF}" type="presOf" srcId="{B5E4E7EF-304F-4547-8BC0-7E1F14323548}" destId="{B4ED5751-08AC-0F4D-8C7F-3102335CDC0B}" srcOrd="0" destOrd="0" presId="urn:microsoft.com/office/officeart/2008/layout/RadialCluster"/>
    <dgm:cxn modelId="{DB69C473-1C4F-004F-AF6B-29E297107717}" type="presOf" srcId="{DFA5F62C-A46C-8741-B982-839B675B6A8A}" destId="{7988C636-C498-DE4F-907E-60D7F2CEEA99}" srcOrd="0" destOrd="0" presId="urn:microsoft.com/office/officeart/2008/layout/RadialCluster"/>
    <dgm:cxn modelId="{F8814C76-1283-964C-8A51-A62B8A7D3542}" srcId="{8D1C0FE5-B9FF-914F-AF60-85D28D11EDDB}" destId="{2450E98C-2977-1047-A7F4-F52547AB7EE2}" srcOrd="0" destOrd="0" parTransId="{733985D4-E1AD-5D47-997C-E16B0004E1DE}" sibTransId="{0D740E36-8CAD-1C4E-BACA-F706DE965E8D}"/>
    <dgm:cxn modelId="{7729DD88-8C05-6E43-8367-A14E1B15A2D6}" srcId="{2450E98C-2977-1047-A7F4-F52547AB7EE2}" destId="{FB1DBB18-014C-D949-8D70-C762FF6B3051}" srcOrd="2" destOrd="0" parTransId="{0B05E3D5-87AC-564D-A0C0-313E00E59250}" sibTransId="{31FBC9F6-C021-744D-BB0D-3B3ED91B1155}"/>
    <dgm:cxn modelId="{A2CF0C97-AC4F-E24F-913D-4105740198A3}" type="presOf" srcId="{70CE1DB4-437D-7440-8E46-1A248A533981}" destId="{44D1F416-BEF4-AC4F-AB25-3F8D1766725E}" srcOrd="0" destOrd="0" presId="urn:microsoft.com/office/officeart/2008/layout/RadialCluster"/>
    <dgm:cxn modelId="{C99C7E98-E18C-4842-8A73-FB3C61A0FEE6}" srcId="{2450E98C-2977-1047-A7F4-F52547AB7EE2}" destId="{70CE1DB4-437D-7440-8E46-1A248A533981}" srcOrd="1" destOrd="0" parTransId="{DFA5F62C-A46C-8741-B982-839B675B6A8A}" sibTransId="{8BCE4AB4-16DB-9145-BB8D-55B6B022BF1F}"/>
    <dgm:cxn modelId="{D8D9FAA1-F357-1549-97E8-48F7D8847337}" type="presOf" srcId="{A3CC1756-699A-7743-A471-E11178F52400}" destId="{53F6C763-2619-1D48-89BC-89F2F9890BAF}" srcOrd="0" destOrd="0" presId="urn:microsoft.com/office/officeart/2008/layout/RadialCluster"/>
    <dgm:cxn modelId="{5AB01EA5-4C05-2340-B81C-E15DCDCEF76A}" type="presOf" srcId="{FB1DBB18-014C-D949-8D70-C762FF6B3051}" destId="{8C0F155D-048D-5348-A9BB-D8A579D1252F}" srcOrd="0" destOrd="0" presId="urn:microsoft.com/office/officeart/2008/layout/RadialCluster"/>
    <dgm:cxn modelId="{AA1C1EAF-5BDD-7345-8F04-0FA5C3488F25}" srcId="{2450E98C-2977-1047-A7F4-F52547AB7EE2}" destId="{B5E4E7EF-304F-4547-8BC0-7E1F14323548}" srcOrd="0" destOrd="0" parTransId="{DA1C1963-76FC-E744-994A-182227EDF80C}" sibTransId="{DD63D349-F56B-CE46-BBB0-8AEC9EE6D706}"/>
    <dgm:cxn modelId="{EF2BA5DC-BC4E-BB46-AF3F-26E4476416B0}" srcId="{2450E98C-2977-1047-A7F4-F52547AB7EE2}" destId="{E94140DA-A6C7-D347-A15C-31BC57982739}" srcOrd="5" destOrd="0" parTransId="{22AB0417-F5F9-944E-8428-B9413A524809}" sibTransId="{7AF01986-7651-CD46-BE7D-090FDCD64A00}"/>
    <dgm:cxn modelId="{D9E48BEB-CD3C-6F4B-A257-9B47B1153CC6}" srcId="{2450E98C-2977-1047-A7F4-F52547AB7EE2}" destId="{0A2FA811-1180-D244-9309-F63FC92D0AD8}" srcOrd="3" destOrd="0" parTransId="{946611E1-D67D-1742-B1E1-C56007E7F677}" sibTransId="{D61980F9-6F2D-FB40-A1B5-0D2BFEBAAFFC}"/>
    <dgm:cxn modelId="{DDC9F731-07E7-4E41-80CF-5EC2C098F165}" type="presParOf" srcId="{58043931-DADA-324C-9B6A-04FCFF6533B7}" destId="{48D70A67-B3DE-D544-986B-5E6AB7595F2F}" srcOrd="0" destOrd="0" presId="urn:microsoft.com/office/officeart/2008/layout/RadialCluster"/>
    <dgm:cxn modelId="{512AA942-A58D-4347-8C47-1F6BAD91AAC8}" type="presParOf" srcId="{48D70A67-B3DE-D544-986B-5E6AB7595F2F}" destId="{3A0DA593-D195-2F44-959F-64157309109A}" srcOrd="0" destOrd="0" presId="urn:microsoft.com/office/officeart/2008/layout/RadialCluster"/>
    <dgm:cxn modelId="{4310C1A8-7253-5941-B027-C03830581416}" type="presParOf" srcId="{48D70A67-B3DE-D544-986B-5E6AB7595F2F}" destId="{7813BD15-78C2-E642-A120-326C1AFD9315}" srcOrd="1" destOrd="0" presId="urn:microsoft.com/office/officeart/2008/layout/RadialCluster"/>
    <dgm:cxn modelId="{03E41FA4-787A-004D-8203-3F7B6B58CB7B}" type="presParOf" srcId="{48D70A67-B3DE-D544-986B-5E6AB7595F2F}" destId="{B4ED5751-08AC-0F4D-8C7F-3102335CDC0B}" srcOrd="2" destOrd="0" presId="urn:microsoft.com/office/officeart/2008/layout/RadialCluster"/>
    <dgm:cxn modelId="{828C01DF-1FCD-BC40-84C1-177B2652DD84}" type="presParOf" srcId="{48D70A67-B3DE-D544-986B-5E6AB7595F2F}" destId="{7988C636-C498-DE4F-907E-60D7F2CEEA99}" srcOrd="3" destOrd="0" presId="urn:microsoft.com/office/officeart/2008/layout/RadialCluster"/>
    <dgm:cxn modelId="{198B07B6-32E2-CB4A-9186-FF812A954F6C}" type="presParOf" srcId="{48D70A67-B3DE-D544-986B-5E6AB7595F2F}" destId="{44D1F416-BEF4-AC4F-AB25-3F8D1766725E}" srcOrd="4" destOrd="0" presId="urn:microsoft.com/office/officeart/2008/layout/RadialCluster"/>
    <dgm:cxn modelId="{AAF3293E-AE8A-3A42-BC70-5292D2BC1B42}" type="presParOf" srcId="{48D70A67-B3DE-D544-986B-5E6AB7595F2F}" destId="{D24FE0B0-EFA2-D542-B40A-F37DBDF73E06}" srcOrd="5" destOrd="0" presId="urn:microsoft.com/office/officeart/2008/layout/RadialCluster"/>
    <dgm:cxn modelId="{C50470A8-E1C0-224D-876A-878FE107C438}" type="presParOf" srcId="{48D70A67-B3DE-D544-986B-5E6AB7595F2F}" destId="{8C0F155D-048D-5348-A9BB-D8A579D1252F}" srcOrd="6" destOrd="0" presId="urn:microsoft.com/office/officeart/2008/layout/RadialCluster"/>
    <dgm:cxn modelId="{2C6C00B3-8F63-654A-8324-65D97F2D89BB}" type="presParOf" srcId="{48D70A67-B3DE-D544-986B-5E6AB7595F2F}" destId="{981D5CA6-F177-CB4C-9966-05BD50D15216}" srcOrd="7" destOrd="0" presId="urn:microsoft.com/office/officeart/2008/layout/RadialCluster"/>
    <dgm:cxn modelId="{A28BF064-3440-B049-BBB2-41EBB643FCF3}" type="presParOf" srcId="{48D70A67-B3DE-D544-986B-5E6AB7595F2F}" destId="{B380454B-E352-2E49-86E8-9EA9A0B200E5}" srcOrd="8" destOrd="0" presId="urn:microsoft.com/office/officeart/2008/layout/RadialCluster"/>
    <dgm:cxn modelId="{B8E772A7-F9CE-4D44-9D4A-5E2EA726E950}" type="presParOf" srcId="{48D70A67-B3DE-D544-986B-5E6AB7595F2F}" destId="{53F6C763-2619-1D48-89BC-89F2F9890BAF}" srcOrd="9" destOrd="0" presId="urn:microsoft.com/office/officeart/2008/layout/RadialCluster"/>
    <dgm:cxn modelId="{7979C703-2794-B64D-90E2-5BC1F7EF309B}" type="presParOf" srcId="{48D70A67-B3DE-D544-986B-5E6AB7595F2F}" destId="{157D8C92-4FA3-294C-B685-92B4EF6825F5}" srcOrd="10" destOrd="0" presId="urn:microsoft.com/office/officeart/2008/layout/RadialCluster"/>
    <dgm:cxn modelId="{4913AE29-BF92-344D-AC8B-37BE6B39A6B2}" type="presParOf" srcId="{48D70A67-B3DE-D544-986B-5E6AB7595F2F}" destId="{D4BE5FCD-7508-954C-BD26-19EC4511F77E}" srcOrd="11" destOrd="0" presId="urn:microsoft.com/office/officeart/2008/layout/RadialCluster"/>
    <dgm:cxn modelId="{85FA0B54-B0C8-2941-8DAB-24B360D71B28}" type="presParOf" srcId="{48D70A67-B3DE-D544-986B-5E6AB7595F2F}" destId="{AF721C51-E63A-3E41-A0DD-7BD486704BC8}"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1800" b="0" i="0" dirty="0">
              <a:solidFill>
                <a:schemeClr val="bg1"/>
              </a:solidFill>
              <a:effectLst/>
              <a:latin typeface="+mj-lt"/>
            </a:rPr>
            <a:t>Application owner</a:t>
          </a:r>
        </a:p>
      </dgm:t>
    </dgm:pt>
    <dgm:pt modelId="{FAE921F1-5695-E643-9DEB-142906FF7E81}" type="parTrans" cxnId="{00CD53DC-40C5-4F47-ABCE-BCD3F006446C}">
      <dgm:prSet/>
      <dgm:spPr/>
      <dgm:t>
        <a:bodyPr/>
        <a:lstStyle/>
        <a:p>
          <a:endParaRPr lang="en-US"/>
        </a:p>
      </dgm:t>
    </dgm:pt>
    <dgm:pt modelId="{7071FB6B-00F7-384E-A4A3-D3E005662C56}" type="sibTrans" cxnId="{00CD53DC-40C5-4F47-ABCE-BCD3F006446C}">
      <dgm:prSet/>
      <dgm:spPr/>
      <dgm:t>
        <a:bodyPr/>
        <a:lstStyle/>
        <a:p>
          <a:endParaRPr lang="en-US"/>
        </a:p>
      </dgm:t>
    </dgm:pt>
    <dgm:pt modelId="{2FBF415C-5933-0442-BE06-448117A0CA37}">
      <dgm:prSet custT="1"/>
      <dgm:spPr>
        <a:solidFill>
          <a:schemeClr val="accent5"/>
        </a:solidFill>
        <a:ln w="19050">
          <a:solidFill>
            <a:schemeClr val="bg1"/>
          </a:solidFill>
        </a:ln>
      </dgm:spPr>
      <dgm:t>
        <a:bodyPr/>
        <a:lstStyle/>
        <a:p>
          <a:r>
            <a:rPr lang="en-US" sz="1800" dirty="0">
              <a:solidFill>
                <a:schemeClr val="bg1"/>
              </a:solidFill>
              <a:effectLst/>
              <a:latin typeface="+mj-lt"/>
            </a:rPr>
            <a:t>End user</a:t>
          </a:r>
        </a:p>
      </dgm:t>
    </dgm:pt>
    <dgm:pt modelId="{B7BF6BEB-5A14-0346-B7E8-56B69C7E82ED}" type="parTrans" cxnId="{976303D3-6D3A-5B4C-BE1A-85C7C1E5F989}">
      <dgm:prSet/>
      <dgm:spPr/>
      <dgm:t>
        <a:bodyPr/>
        <a:lstStyle/>
        <a:p>
          <a:endParaRPr lang="en-US"/>
        </a:p>
      </dgm:t>
    </dgm:pt>
    <dgm:pt modelId="{D87C1D95-59DE-674A-A60E-9BAE93D4A510}" type="sibTrans" cxnId="{976303D3-6D3A-5B4C-BE1A-85C7C1E5F989}">
      <dgm:prSet/>
      <dgm:spPr/>
      <dgm:t>
        <a:bodyPr/>
        <a:lstStyle/>
        <a:p>
          <a:endParaRPr lang="en-US"/>
        </a:p>
      </dgm:t>
    </dgm:pt>
    <dgm:pt modelId="{EB757D2A-28D2-244C-BAC9-353C6AD5FDE0}">
      <dgm:prSet custT="1"/>
      <dgm:spPr>
        <a:ln w="19050">
          <a:solidFill>
            <a:schemeClr val="bg1"/>
          </a:solidFill>
        </a:ln>
      </dgm:spPr>
      <dgm:t>
        <a:bodyPr/>
        <a:lstStyle/>
        <a:p>
          <a:r>
            <a:rPr lang="en-US" sz="1400" dirty="0">
              <a:effectLst/>
              <a:latin typeface="+mj-lt"/>
              <a:ea typeface="ＭＳ Ｐゴシック" pitchFamily="-109" charset="-128"/>
            </a:rPr>
            <a:t>An end user who operates on database objects via a particular application but does not own any of the database objects</a:t>
          </a:r>
        </a:p>
      </dgm:t>
    </dgm:pt>
    <dgm:pt modelId="{610DD4F8-AAF6-934A-9E06-6A60E869A9DD}" type="parTrans" cxnId="{636CFA4D-344C-5B40-97C2-CB947EED6815}">
      <dgm:prSet/>
      <dgm:spPr/>
      <dgm:t>
        <a:bodyPr/>
        <a:lstStyle/>
        <a:p>
          <a:endParaRPr lang="en-US"/>
        </a:p>
      </dgm:t>
    </dgm:pt>
    <dgm:pt modelId="{948E45A3-B7B6-A640-97ED-2EC296E3DAE2}" type="sibTrans" cxnId="{636CFA4D-344C-5B40-97C2-CB947EED6815}">
      <dgm:prSet/>
      <dgm:spPr/>
      <dgm:t>
        <a:bodyPr/>
        <a:lstStyle/>
        <a:p>
          <a:endParaRPr lang="en-US"/>
        </a:p>
      </dgm:t>
    </dgm:pt>
    <dgm:pt modelId="{BB163543-EFCD-E84A-9737-549C945F9EE9}">
      <dgm:prSet custT="1"/>
      <dgm:spPr>
        <a:solidFill>
          <a:schemeClr val="accent5"/>
        </a:solidFill>
        <a:ln w="19050">
          <a:solidFill>
            <a:schemeClr val="bg1"/>
          </a:solidFill>
        </a:ln>
      </dgm:spPr>
      <dgm:t>
        <a:bodyPr/>
        <a:lstStyle/>
        <a:p>
          <a:r>
            <a:rPr lang="en-US" sz="1800" dirty="0">
              <a:solidFill>
                <a:schemeClr val="bg1"/>
              </a:solidFill>
              <a:effectLst/>
              <a:latin typeface="+mj-lt"/>
            </a:rPr>
            <a:t>Administrator</a:t>
          </a:r>
        </a:p>
      </dgm:t>
    </dgm:pt>
    <dgm:pt modelId="{83838ED9-1286-7A42-A4A8-8549393512A9}" type="parTrans" cxnId="{E2BC0F2E-0987-5D46-BF08-A32C9A85C72B}">
      <dgm:prSet/>
      <dgm:spPr/>
      <dgm:t>
        <a:bodyPr/>
        <a:lstStyle/>
        <a:p>
          <a:endParaRPr lang="en-US"/>
        </a:p>
      </dgm:t>
    </dgm:pt>
    <dgm:pt modelId="{80AED100-8F8E-3649-90C6-F7A305ACB602}" type="sibTrans" cxnId="{E2BC0F2E-0987-5D46-BF08-A32C9A85C72B}">
      <dgm:prSet/>
      <dgm:spPr/>
      <dgm:t>
        <a:bodyPr/>
        <a:lstStyle/>
        <a:p>
          <a:endParaRPr lang="en-US"/>
        </a:p>
      </dgm:t>
    </dgm:pt>
    <dgm:pt modelId="{60DB49EC-3C25-5E42-AFDD-57D4BCEE3D46}">
      <dgm:prSet custT="1"/>
      <dgm:spPr>
        <a:ln w="19050">
          <a:solidFill>
            <a:schemeClr val="bg1"/>
          </a:solidFill>
        </a:ln>
      </dgm:spPr>
      <dgm:t>
        <a:bodyPr/>
        <a:lstStyle/>
        <a:p>
          <a:r>
            <a:rPr lang="en-US" sz="1400" dirty="0">
              <a:effectLst/>
              <a:latin typeface="+mj-lt"/>
              <a:ea typeface="ＭＳ Ｐゴシック" pitchFamily="-109" charset="-128"/>
            </a:rPr>
            <a:t>User who has administrative responsibility for part or all of the database</a:t>
          </a:r>
        </a:p>
      </dgm:t>
    </dgm:pt>
    <dgm:pt modelId="{EAB19AE8-7553-8C4C-9AA4-97AE38E20E6D}" type="parTrans" cxnId="{3182F4A5-734A-AE45-97ED-CFFF2EBCD75F}">
      <dgm:prSet/>
      <dgm:spPr/>
      <dgm:t>
        <a:bodyPr/>
        <a:lstStyle/>
        <a:p>
          <a:endParaRPr lang="en-US"/>
        </a:p>
      </dgm:t>
    </dgm:pt>
    <dgm:pt modelId="{5DA5D212-08C6-D047-94E2-BF14052D8504}" type="sibTrans" cxnId="{3182F4A5-734A-AE45-97ED-CFFF2EBCD75F}">
      <dgm:prSet/>
      <dgm:spPr/>
      <dgm:t>
        <a:bodyPr/>
        <a:lstStyle/>
        <a:p>
          <a:endParaRPr lang="en-US"/>
        </a:p>
      </dgm:t>
    </dgm:pt>
    <dgm:pt modelId="{5ABD1CB0-9C1C-7F46-8517-75393D7A26F9}">
      <dgm:prSet custT="1"/>
      <dgm:spPr>
        <a:ln w="19050">
          <a:solidFill>
            <a:schemeClr val="bg1"/>
          </a:solidFill>
        </a:ln>
      </dgm:spPr>
      <dgm:t>
        <a:bodyPr/>
        <a:lstStyle/>
        <a:p>
          <a:r>
            <a:rPr lang="en-US" sz="1400" dirty="0">
              <a:effectLst/>
              <a:latin typeface="+mj-lt"/>
              <a:ea typeface="ＭＳ Ｐゴシック" pitchFamily="-109" charset="-128"/>
            </a:rPr>
            <a:t>An end user who owns database objects as part of an application</a:t>
          </a:r>
          <a:endParaRPr lang="en-US" sz="1600" dirty="0">
            <a:effectLst/>
            <a:latin typeface="+mj-lt"/>
          </a:endParaRPr>
        </a:p>
      </dgm:t>
    </dgm:pt>
    <dgm:pt modelId="{DF240F3E-0077-1E4D-AA2A-F7313EF20117}" type="parTrans" cxnId="{89F67F8C-0D6B-D941-B9B4-95EBD7BD91E4}">
      <dgm:prSet/>
      <dgm:spPr/>
      <dgm:t>
        <a:bodyPr/>
        <a:lstStyle/>
        <a:p>
          <a:endParaRPr lang="en-US"/>
        </a:p>
      </dgm:t>
    </dgm:pt>
    <dgm:pt modelId="{B32B0882-3FCB-BF40-8B3F-B0854A5EED26}" type="sibTrans" cxnId="{89F67F8C-0D6B-D941-B9B4-95EBD7BD91E4}">
      <dgm:prSet/>
      <dgm:spPr/>
      <dgm:t>
        <a:bodyPr/>
        <a:lstStyle/>
        <a:p>
          <a:endParaRPr lang="en-US"/>
        </a:p>
      </dgm:t>
    </dgm:pt>
    <dgm:pt modelId="{0DDF242A-832C-D348-B43D-48C85DDA1821}" type="pres">
      <dgm:prSet presAssocID="{0AC05404-D79C-8242-ADA1-868C0474B31D}" presName="Name0" presStyleCnt="0">
        <dgm:presLayoutVars>
          <dgm:dir/>
          <dgm:animLvl val="lvl"/>
          <dgm:resizeHandles val="exact"/>
        </dgm:presLayoutVars>
      </dgm:prSet>
      <dgm:spPr/>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pt>
    <dgm:pt modelId="{7ECD17B7-684C-2845-ACF8-8E9050953787}" type="pres">
      <dgm:prSet presAssocID="{073F2D7D-7B12-5443-9C8C-2E0745CAE5C2}" presName="desTx" presStyleLbl="alignAccFollowNode1" presStyleIdx="0" presStyleCnt="3">
        <dgm:presLayoutVars>
          <dgm:bulletEnabled val="1"/>
        </dgm:presLayoutVars>
      </dgm:prSet>
      <dgm:spPr/>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pt>
    <dgm:pt modelId="{C8583E30-73F6-DD4F-B30F-D721DA3337DC}" type="pres">
      <dgm:prSet presAssocID="{2FBF415C-5933-0442-BE06-448117A0CA37}" presName="desTx" presStyleLbl="alignAccFollowNode1" presStyleIdx="1" presStyleCnt="3">
        <dgm:presLayoutVars>
          <dgm:bulletEnabled val="1"/>
        </dgm:presLayoutVars>
      </dgm:prSet>
      <dgm:spPr/>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pt>
    <dgm:pt modelId="{B2FEAAE6-536C-9647-88D6-687BF654CC73}" type="pres">
      <dgm:prSet presAssocID="{BB163543-EFCD-E84A-9737-549C945F9EE9}" presName="desTx" presStyleLbl="alignAccFollowNode1" presStyleIdx="2" presStyleCnt="3">
        <dgm:presLayoutVars>
          <dgm:bulletEnabled val="1"/>
        </dgm:presLayoutVars>
      </dgm:prSet>
      <dgm:spPr/>
    </dgm:pt>
  </dgm:ptLst>
  <dgm:cxnLst>
    <dgm:cxn modelId="{89976F02-42B8-B740-8BEA-F3357F12E39C}" type="presOf" srcId="{BB163543-EFCD-E84A-9737-549C945F9EE9}" destId="{CE35C468-6D03-A74E-9D2B-4E2866954FF6}"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E2BC0F2E-0987-5D46-BF08-A32C9A85C72B}" srcId="{0AC05404-D79C-8242-ADA1-868C0474B31D}" destId="{BB163543-EFCD-E84A-9737-549C945F9EE9}" srcOrd="2" destOrd="0" parTransId="{83838ED9-1286-7A42-A4A8-8549393512A9}" sibTransId="{80AED100-8F8E-3649-90C6-F7A305ACB602}"/>
    <dgm:cxn modelId="{636CFA4D-344C-5B40-97C2-CB947EED6815}" srcId="{2FBF415C-5933-0442-BE06-448117A0CA37}" destId="{EB757D2A-28D2-244C-BAC9-353C6AD5FDE0}" srcOrd="0" destOrd="0" parTransId="{610DD4F8-AAF6-934A-9E06-6A60E869A9DD}" sibTransId="{948E45A3-B7B6-A640-97ED-2EC296E3DAE2}"/>
    <dgm:cxn modelId="{47F0CE5B-F0B3-334F-B1EE-EC2A63D12547}" type="presOf" srcId="{5ABD1CB0-9C1C-7F46-8517-75393D7A26F9}" destId="{7ECD17B7-684C-2845-ACF8-8E9050953787}" srcOrd="0" destOrd="0" presId="urn:microsoft.com/office/officeart/2005/8/layout/hList1"/>
    <dgm:cxn modelId="{7DC2116A-43EE-B644-82BC-7D2596EEF011}" type="presOf" srcId="{60DB49EC-3C25-5E42-AFDD-57D4BCEE3D46}" destId="{B2FEAAE6-536C-9647-88D6-687BF654CC73}" srcOrd="0" destOrd="0" presId="urn:microsoft.com/office/officeart/2005/8/layout/hList1"/>
    <dgm:cxn modelId="{89F67F8C-0D6B-D941-B9B4-95EBD7BD91E4}" srcId="{073F2D7D-7B12-5443-9C8C-2E0745CAE5C2}" destId="{5ABD1CB0-9C1C-7F46-8517-75393D7A26F9}" srcOrd="0" destOrd="0" parTransId="{DF240F3E-0077-1E4D-AA2A-F7313EF20117}" sibTransId="{B32B0882-3FCB-BF40-8B3F-B0854A5EED26}"/>
    <dgm:cxn modelId="{3182F4A5-734A-AE45-97ED-CFFF2EBCD75F}" srcId="{BB163543-EFCD-E84A-9737-549C945F9EE9}" destId="{60DB49EC-3C25-5E42-AFDD-57D4BCEE3D46}" srcOrd="0" destOrd="0" parTransId="{EAB19AE8-7553-8C4C-9AA4-97AE38E20E6D}" sibTransId="{5DA5D212-08C6-D047-94E2-BF14052D8504}"/>
    <dgm:cxn modelId="{3F1A28CB-12C4-384B-9B7A-DFB92F0BEBAE}" type="presOf" srcId="{2FBF415C-5933-0442-BE06-448117A0CA37}" destId="{67E38C9A-8161-4343-AF00-E9C298D53430}"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00CD53DC-40C5-4F47-ABCE-BCD3F006446C}" srcId="{0AC05404-D79C-8242-ADA1-868C0474B31D}" destId="{073F2D7D-7B12-5443-9C8C-2E0745CAE5C2}" srcOrd="0" destOrd="0" parTransId="{FAE921F1-5695-E643-9DEB-142906FF7E81}" sibTransId="{7071FB6B-00F7-384E-A4A3-D3E005662C56}"/>
    <dgm:cxn modelId="{6B1DBCDE-881F-B84D-B043-4969228A4D22}" type="presOf" srcId="{0AC05404-D79C-8242-ADA1-868C0474B31D}" destId="{0DDF242A-832C-D348-B43D-48C85DDA1821}" srcOrd="0" destOrd="0" presId="urn:microsoft.com/office/officeart/2005/8/layout/hList1"/>
    <dgm:cxn modelId="{36D33BF1-7670-3A4D-8055-234E40980A8F}" type="presOf" srcId="{073F2D7D-7B12-5443-9C8C-2E0745CAE5C2}" destId="{844F264B-30FD-E241-9CBE-34B109D2539E}" srcOrd="0" destOrd="0" presId="urn:microsoft.com/office/officeart/2005/8/layout/hList1"/>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Two approaches</a:t>
          </a:r>
          <a:endParaRPr lang="en-US" b="1" dirty="0">
            <a:solidFill>
              <a:schemeClr val="bg1"/>
            </a:solidFill>
            <a:latin typeface="+mj-lt"/>
          </a:endParaRPr>
        </a:p>
      </dgm:t>
    </dgm:pt>
    <dgm:pt modelId="{501B53D3-DC96-4B49-A79A-4F60B7351E4C}" type="parTrans" cxnId="{D4CFB1DB-2EE5-C543-A8A2-21F60F3C564A}">
      <dgm:prSet/>
      <dgm:spPr/>
      <dgm:t>
        <a:bodyPr/>
        <a:lstStyle/>
        <a:p>
          <a:endParaRPr lang="en-US"/>
        </a:p>
      </dgm:t>
    </dgm:pt>
    <dgm:pt modelId="{18951A3D-8832-7F44-8B94-7E9E0863F651}" type="sibTrans" cxnId="{D4CFB1DB-2EE5-C543-A8A2-21F60F3C564A}">
      <dgm:prSet/>
      <dgm:spPr/>
      <dgm:t>
        <a:bodyPr/>
        <a:lstStyle/>
        <a:p>
          <a:endParaRPr lang="en-US"/>
        </a:p>
      </dgm:t>
    </dgm:pt>
    <dgm:pt modelId="{D98D101B-1B5C-8E41-85BE-E913CE5EFEEA}">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Inference detection </a:t>
          </a:r>
        </a:p>
        <a:p>
          <a:r>
            <a:rPr lang="en-US" b="1" dirty="0">
              <a:solidFill>
                <a:schemeClr val="bg1"/>
              </a:solidFill>
              <a:latin typeface="+mj-lt"/>
              <a:ea typeface="ＭＳ Ｐゴシック" pitchFamily="-109" charset="-128"/>
              <a:cs typeface="ＭＳ Ｐゴシック" pitchFamily="-109" charset="-128"/>
            </a:rPr>
            <a:t>during database design</a:t>
          </a:r>
        </a:p>
      </dgm:t>
    </dgm:pt>
    <dgm:pt modelId="{4104917F-B2DC-D941-82A6-D4421C503886}" type="parTrans" cxnId="{69A79AD5-C95D-AA4C-BDA6-49C372158325}">
      <dgm:prSet/>
      <dgm:spPr>
        <a:ln>
          <a:solidFill>
            <a:schemeClr val="tx1"/>
          </a:solidFill>
        </a:ln>
      </dgm:spPr>
      <dgm:t>
        <a:bodyPr/>
        <a:lstStyle/>
        <a:p>
          <a:endParaRPr lang="en-US"/>
        </a:p>
      </dgm:t>
    </dgm:pt>
    <dgm:pt modelId="{1B55A844-C51E-B24E-AE1C-3D2C198FDCC1}" type="sibTrans" cxnId="{69A79AD5-C95D-AA4C-BDA6-49C372158325}">
      <dgm:prSet/>
      <dgm:spPr/>
      <dgm:t>
        <a:bodyPr/>
        <a:lstStyle/>
        <a:p>
          <a:endParaRPr lang="en-US"/>
        </a:p>
      </dgm:t>
    </dgm:pt>
    <dgm:pt modelId="{D92047D1-E64A-C541-BC3D-1697A8B040CE}">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gm:t>
    </dgm:pt>
    <dgm:pt modelId="{149F13C6-20A6-2A4E-92C0-1003F49DE8DD}" type="parTrans" cxnId="{AD87E8BE-1399-E047-8AC1-05869A7D1AD2}">
      <dgm:prSet/>
      <dgm:spPr>
        <a:ln>
          <a:solidFill>
            <a:schemeClr val="tx1"/>
          </a:solidFill>
        </a:ln>
      </dgm:spPr>
      <dgm:t>
        <a:bodyPr/>
        <a:lstStyle/>
        <a:p>
          <a:endParaRPr lang="en-US"/>
        </a:p>
      </dgm:t>
    </dgm:pt>
    <dgm:pt modelId="{C92D8572-D564-114E-98BB-A15AEBF5888A}" type="sibTrans" cxnId="{AD87E8BE-1399-E047-8AC1-05869A7D1AD2}">
      <dgm:prSet/>
      <dgm:spPr/>
      <dgm:t>
        <a:bodyPr/>
        <a:lstStyle/>
        <a:p>
          <a:endParaRPr lang="en-US"/>
        </a:p>
      </dgm:t>
    </dgm:pt>
    <dgm:pt modelId="{01CB1067-8EED-BA45-8849-F4B96BE509CF}">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gm:t>
    </dgm:pt>
    <dgm:pt modelId="{579C9069-944D-C74A-9CB5-7FEF2E3A1A9D}" type="parTrans" cxnId="{9963DDD3-7A39-3F45-98B6-08C64C7856BF}">
      <dgm:prSet/>
      <dgm:spPr>
        <a:ln>
          <a:solidFill>
            <a:schemeClr val="tx1"/>
          </a:solidFill>
        </a:ln>
      </dgm:spPr>
      <dgm:t>
        <a:bodyPr/>
        <a:lstStyle/>
        <a:p>
          <a:endParaRPr lang="en-US"/>
        </a:p>
      </dgm:t>
    </dgm:pt>
    <dgm:pt modelId="{19D947F8-237A-6041-884F-B6201A72FF9C}" type="sibTrans" cxnId="{9963DDD3-7A39-3F45-98B6-08C64C7856BF}">
      <dgm:prSet/>
      <dgm:spPr/>
      <dgm:t>
        <a:bodyPr/>
        <a:lstStyle/>
        <a:p>
          <a:endParaRPr lang="en-US"/>
        </a:p>
      </dgm:t>
    </dgm:pt>
    <dgm:pt modelId="{FEF4F3AC-C3C0-8047-A51D-02D7F5932329}">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Inference detection </a:t>
          </a:r>
        </a:p>
        <a:p>
          <a:r>
            <a:rPr lang="en-US" b="1" dirty="0">
              <a:solidFill>
                <a:schemeClr val="bg1"/>
              </a:solidFill>
              <a:latin typeface="+mj-lt"/>
              <a:ea typeface="ＭＳ Ｐゴシック" pitchFamily="-109" charset="-128"/>
              <a:cs typeface="ＭＳ Ｐゴシック" pitchFamily="-109" charset="-128"/>
            </a:rPr>
            <a:t>at query time</a:t>
          </a:r>
        </a:p>
      </dgm:t>
    </dgm:pt>
    <dgm:pt modelId="{B8A0F43B-D08F-7940-9E29-23569F9F5EF2}" type="parTrans" cxnId="{6950A639-E402-004D-95A8-0656A5969C72}">
      <dgm:prSet/>
      <dgm:spPr>
        <a:ln>
          <a:solidFill>
            <a:schemeClr val="tx1"/>
          </a:solidFill>
        </a:ln>
      </dgm:spPr>
      <dgm:t>
        <a:bodyPr/>
        <a:lstStyle/>
        <a:p>
          <a:endParaRPr lang="en-US"/>
        </a:p>
      </dgm:t>
    </dgm:pt>
    <dgm:pt modelId="{4452A03F-B7E7-5644-A770-BB2950B679EC}" type="sibTrans" cxnId="{6950A639-E402-004D-95A8-0656A5969C72}">
      <dgm:prSet/>
      <dgm:spPr/>
      <dgm:t>
        <a:bodyPr/>
        <a:lstStyle/>
        <a:p>
          <a:endParaRPr lang="en-US"/>
        </a:p>
      </dgm:t>
    </dgm:pt>
    <dgm:pt modelId="{71FF1088-508F-2E48-BD9A-8E518C1F3369}">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gm:t>
    </dgm:pt>
    <dgm:pt modelId="{23C6BF7D-6A75-4E46-88A6-38F94ED286D5}" type="parTrans" cxnId="{4414D2D3-AF60-D743-BE9F-670A9369C24B}">
      <dgm:prSet/>
      <dgm:spPr>
        <a:ln>
          <a:solidFill>
            <a:schemeClr val="tx1"/>
          </a:solidFill>
        </a:ln>
      </dgm:spPr>
      <dgm:t>
        <a:bodyPr/>
        <a:lstStyle/>
        <a:p>
          <a:endParaRPr lang="en-US"/>
        </a:p>
      </dgm:t>
    </dgm:pt>
    <dgm:pt modelId="{4224530E-F585-5C4D-952D-8CB7723725D8}" type="sibTrans" cxnId="{4414D2D3-AF60-D743-BE9F-670A9369C24B}">
      <dgm:prSet/>
      <dgm:spPr/>
      <dgm:t>
        <a:bodyPr/>
        <a:lstStyle/>
        <a:p>
          <a:endParaRPr lang="en-US"/>
        </a:p>
      </dgm:t>
    </dgm:pt>
    <dgm:pt modelId="{B8226F96-9170-4F45-9642-8A71C6436A2B}">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If an inference channel is detected, the query is denied or altered</a:t>
          </a:r>
        </a:p>
      </dgm:t>
    </dgm:pt>
    <dgm:pt modelId="{AC89E0F6-53B4-7042-9BE7-5A719B1A7FBE}" type="parTrans" cxnId="{8003B635-0F54-0A4E-9CB8-7F22B2601DD4}">
      <dgm:prSet/>
      <dgm:spPr>
        <a:ln>
          <a:solidFill>
            <a:schemeClr val="tx1"/>
          </a:solidFill>
        </a:ln>
      </dgm:spPr>
      <dgm:t>
        <a:bodyPr/>
        <a:lstStyle/>
        <a:p>
          <a:endParaRPr lang="en-US"/>
        </a:p>
      </dgm:t>
    </dgm:pt>
    <dgm:pt modelId="{FE1B49B3-3AB3-454C-914C-964097912FA9}" type="sibTrans" cxnId="{8003B635-0F54-0A4E-9CB8-7F22B2601DD4}">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pt>
    <dgm:pt modelId="{E7FCE77B-6505-5642-BE71-90A5E3A96598}" type="pres">
      <dgm:prSet presAssocID="{4104917F-B2DC-D941-82A6-D4421C503886}" presName="connTx" presStyleLbl="parChTrans1D2" presStyleIdx="0" presStyleCnt="2"/>
      <dgm:spPr/>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pt>
    <dgm:pt modelId="{66D708C4-84C7-0C4A-AA7E-7B948C7BCBC0}" type="pres">
      <dgm:prSet presAssocID="{149F13C6-20A6-2A4E-92C0-1003F49DE8DD}" presName="connTx" presStyleLbl="parChTrans1D3" presStyleIdx="0" presStyleCnt="4"/>
      <dgm:spPr/>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pt>
    <dgm:pt modelId="{75ABACAE-E580-B749-A8F7-97C9A0AF2DCE}" type="pres">
      <dgm:prSet presAssocID="{579C9069-944D-C74A-9CB5-7FEF2E3A1A9D}" presName="connTx" presStyleLbl="parChTrans1D3" presStyleIdx="1" presStyleCnt="4"/>
      <dgm:spPr/>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pt>
    <dgm:pt modelId="{949FBC29-D338-A04D-9580-82977FAF5E16}" type="pres">
      <dgm:prSet presAssocID="{B8A0F43B-D08F-7940-9E29-23569F9F5EF2}" presName="connTx" presStyleLbl="parChTrans1D2" presStyleIdx="1" presStyleCnt="2"/>
      <dgm:spPr/>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pt>
    <dgm:pt modelId="{6EC99E3E-FC1C-1A40-AC1C-C71890D4F119}" type="pres">
      <dgm:prSet presAssocID="{23C6BF7D-6A75-4E46-88A6-38F94ED286D5}" presName="connTx" presStyleLbl="parChTrans1D3" presStyleIdx="2" presStyleCnt="4"/>
      <dgm:spPr/>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pt>
    <dgm:pt modelId="{7A1C4A94-8CAF-5C4E-A7F2-2375F6F503B5}" type="pres">
      <dgm:prSet presAssocID="{AC89E0F6-53B4-7042-9BE7-5A719B1A7FBE}" presName="connTx" presStyleLbl="parChTrans1D3" presStyleIdx="3" presStyleCnt="4"/>
      <dgm:spPr/>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pt>
    <dgm:pt modelId="{417EEA00-74D1-124B-9828-C0813627C75A}" type="pres">
      <dgm:prSet presAssocID="{B8226F96-9170-4F45-9642-8A71C6436A2B}" presName="level3hierChild" presStyleCnt="0"/>
      <dgm:spPr/>
    </dgm:pt>
  </dgm:ptLst>
  <dgm:cxnLst>
    <dgm:cxn modelId="{68EF9C0E-9439-264E-8FD6-7468AFC3C26C}" type="presOf" srcId="{149F13C6-20A6-2A4E-92C0-1003F49DE8DD}" destId="{3D492C04-E505-5044-8E04-EA142117D0B6}" srcOrd="0" destOrd="0" presId="urn:microsoft.com/office/officeart/2005/8/layout/hierarchy2"/>
    <dgm:cxn modelId="{B1F7FA11-DA64-7C4F-9EDC-A86E0B71D52B}" type="presOf" srcId="{83CB705E-76F1-5E4D-B1AF-44625E2F5BEC}" destId="{9D070986-1880-834B-B846-5F16BD66E891}"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32D0C127-AF83-444E-9FC2-DB81338DD11B}" type="presOf" srcId="{AC89E0F6-53B4-7042-9BE7-5A719B1A7FBE}" destId="{A307FDED-E9F0-6E44-B363-7BD04B159A28}" srcOrd="0" destOrd="0" presId="urn:microsoft.com/office/officeart/2005/8/layout/hierarchy2"/>
    <dgm:cxn modelId="{8003B635-0F54-0A4E-9CB8-7F22B2601DD4}" srcId="{FEF4F3AC-C3C0-8047-A51D-02D7F5932329}" destId="{B8226F96-9170-4F45-9642-8A71C6436A2B}" srcOrd="1" destOrd="0" parTransId="{AC89E0F6-53B4-7042-9BE7-5A719B1A7FBE}" sibTransId="{FE1B49B3-3AB3-454C-914C-964097912FA9}"/>
    <dgm:cxn modelId="{6950A639-E402-004D-95A8-0656A5969C72}" srcId="{91FF514B-D8A2-434F-9717-E5632F3BC65A}" destId="{FEF4F3AC-C3C0-8047-A51D-02D7F5932329}" srcOrd="1" destOrd="0" parTransId="{B8A0F43B-D08F-7940-9E29-23569F9F5EF2}" sibTransId="{4452A03F-B7E7-5644-A770-BB2950B679EC}"/>
    <dgm:cxn modelId="{A3CFE240-F719-7D41-A891-AD509E0AD68D}" type="presOf" srcId="{FEF4F3AC-C3C0-8047-A51D-02D7F5932329}" destId="{8059EED9-C4BF-A843-B465-30F1B00F70D6}" srcOrd="0" destOrd="0" presId="urn:microsoft.com/office/officeart/2005/8/layout/hierarchy2"/>
    <dgm:cxn modelId="{4412B246-4596-814E-98AD-EC370CB59889}" type="presOf" srcId="{B8A0F43B-D08F-7940-9E29-23569F9F5EF2}" destId="{949FBC29-D338-A04D-9580-82977FAF5E16}" srcOrd="1" destOrd="0" presId="urn:microsoft.com/office/officeart/2005/8/layout/hierarchy2"/>
    <dgm:cxn modelId="{0E53AB5A-E26D-484D-A053-2EE052012868}" type="presOf" srcId="{23C6BF7D-6A75-4E46-88A6-38F94ED286D5}" destId="{A6D70522-EC14-3543-94E1-D8BF5230A970}" srcOrd="0" destOrd="0" presId="urn:microsoft.com/office/officeart/2005/8/layout/hierarchy2"/>
    <dgm:cxn modelId="{DBBA2475-1C91-B943-BC55-96029876439F}" type="presOf" srcId="{D92047D1-E64A-C541-BC3D-1697A8B040CE}" destId="{31ABA73E-0FFF-CE42-94D2-FFBED34A9266}" srcOrd="0"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C017438B-069D-EB4A-936B-1FC78A36AB53}" type="presOf" srcId="{B8A0F43B-D08F-7940-9E29-23569F9F5EF2}" destId="{24D7240F-4C7B-3247-9A15-4FCF5F73321B}" srcOrd="0"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4E30399F-C7A9-184E-B00E-378B14B9BFAC}" type="presOf" srcId="{AC89E0F6-53B4-7042-9BE7-5A719B1A7FBE}" destId="{7A1C4A94-8CAF-5C4E-A7F2-2375F6F503B5}" srcOrd="1"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AD87E8BE-1399-E047-8AC1-05869A7D1AD2}" srcId="{D98D101B-1B5C-8E41-85BE-E913CE5EFEEA}" destId="{D92047D1-E64A-C541-BC3D-1697A8B040CE}" srcOrd="0" destOrd="0" parTransId="{149F13C6-20A6-2A4E-92C0-1003F49DE8DD}" sibTransId="{C92D8572-D564-114E-98BB-A15AEBF5888A}"/>
    <dgm:cxn modelId="{52F14FCC-D286-6445-8DD4-334923733FF9}" type="presOf" srcId="{4104917F-B2DC-D941-82A6-D4421C503886}" destId="{E7FCE77B-6505-5642-BE71-90A5E3A96598}" srcOrd="1"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9963DDD3-7A39-3F45-98B6-08C64C7856BF}" srcId="{D98D101B-1B5C-8E41-85BE-E913CE5EFEEA}" destId="{01CB1067-8EED-BA45-8849-F4B96BE509CF}" srcOrd="1" destOrd="0" parTransId="{579C9069-944D-C74A-9CB5-7FEF2E3A1A9D}" sibTransId="{19D947F8-237A-6041-884F-B6201A72FF9C}"/>
    <dgm:cxn modelId="{69A79AD5-C95D-AA4C-BDA6-49C372158325}" srcId="{91FF514B-D8A2-434F-9717-E5632F3BC65A}" destId="{D98D101B-1B5C-8E41-85BE-E913CE5EFEEA}" srcOrd="0" destOrd="0" parTransId="{4104917F-B2DC-D941-82A6-D4421C503886}" sibTransId="{1B55A844-C51E-B24E-AE1C-3D2C198FDCC1}"/>
    <dgm:cxn modelId="{D4CFB1DB-2EE5-C543-A8A2-21F60F3C564A}" srcId="{83CB705E-76F1-5E4D-B1AF-44625E2F5BEC}" destId="{91FF514B-D8A2-434F-9717-E5632F3BC65A}" srcOrd="0" destOrd="0" parTransId="{501B53D3-DC96-4B49-A79A-4F60B7351E4C}" sibTransId="{18951A3D-8832-7F44-8B94-7E9E0863F651}"/>
    <dgm:cxn modelId="{F75B8AE7-54EB-1348-B377-4AEECB8264BF}" type="presOf" srcId="{B8226F96-9170-4F45-9642-8A71C6436A2B}" destId="{9BABEE6A-6163-EC44-8DCB-D09200083CCC}" srcOrd="0"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a:solidFill>
          <a:schemeClr val="accent3">
            <a:lumMod val="75000"/>
          </a:schemeClr>
        </a:solidFill>
        <a:ln>
          <a:solidFill>
            <a:schemeClr val="accent3">
              <a:lumMod val="75000"/>
            </a:schemeClr>
          </a:solidFill>
        </a:ln>
      </dgm:spPr>
      <dgm:t>
        <a:bodyPr/>
        <a:lstStyle/>
        <a:p>
          <a:r>
            <a:rPr lang="en-US" dirty="0">
              <a:latin typeface="+mj-lt"/>
            </a:rPr>
            <a:t>D</a:t>
          </a:r>
          <a:r>
            <a:rPr lang="en-US" dirty="0">
              <a:latin typeface="+mj-lt"/>
              <a:ea typeface="+mn-ea"/>
              <a:cs typeface="+mn-cs"/>
            </a:rPr>
            <a:t>atabase management system (DBMS)</a:t>
          </a:r>
          <a:endParaRPr lang="en-US" dirty="0">
            <a:latin typeface="+mj-lt"/>
          </a:endParaRPr>
        </a:p>
      </dgm:t>
    </dgm:pt>
    <dgm:pt modelId="{561906E6-2DF5-214C-B250-F52B4D78A433}" type="parTrans" cxnId="{094F8C80-4F9D-9141-A1A2-3F16BFE8E92A}">
      <dgm:prSet/>
      <dgm:spPr/>
      <dgm:t>
        <a:bodyPr/>
        <a:lstStyle/>
        <a:p>
          <a:endParaRPr lang="en-US"/>
        </a:p>
      </dgm:t>
    </dgm:pt>
    <dgm:pt modelId="{F2606400-A3D7-8B49-8472-301E5153E25E}" type="sibTrans" cxnId="{094F8C80-4F9D-9141-A1A2-3F16BFE8E92A}">
      <dgm:prSet/>
      <dgm:spPr/>
      <dgm:t>
        <a:bodyPr/>
        <a:lstStyle/>
        <a:p>
          <a:endParaRPr lang="en-US"/>
        </a:p>
      </dgm:t>
    </dgm:pt>
    <dgm:pt modelId="{87AC066D-44C6-1B43-8284-E2F12D3817BB}">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S</a:t>
          </a:r>
          <a:r>
            <a:rPr lang="en-US" dirty="0">
              <a:latin typeface="+mj-lt"/>
              <a:ea typeface="+mn-ea"/>
            </a:rPr>
            <a:t>uite of programs for constructing and maintaining the database</a:t>
          </a:r>
        </a:p>
      </dgm:t>
    </dgm:pt>
    <dgm:pt modelId="{1EEAFFC9-EDFC-4540-8816-D030D1E4E65D}" type="parTrans" cxnId="{BDF9D263-285C-9E4D-B976-879B5EF8F2A3}">
      <dgm:prSet/>
      <dgm:spPr/>
      <dgm:t>
        <a:bodyPr/>
        <a:lstStyle/>
        <a:p>
          <a:endParaRPr lang="en-US"/>
        </a:p>
      </dgm:t>
    </dgm:pt>
    <dgm:pt modelId="{2FF38173-8318-2A4F-BCA4-9F3B406B8BF9}" type="sibTrans" cxnId="{BDF9D263-285C-9E4D-B976-879B5EF8F2A3}">
      <dgm:prSet/>
      <dgm:spPr/>
      <dgm:t>
        <a:bodyPr/>
        <a:lstStyle/>
        <a:p>
          <a:endParaRPr lang="en-US"/>
        </a:p>
      </dgm:t>
    </dgm:pt>
    <dgm:pt modelId="{94F49E41-03FC-9E43-95C0-C1806F09893E}">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O</a:t>
          </a:r>
          <a:r>
            <a:rPr lang="en-US" dirty="0">
              <a:latin typeface="+mj-lt"/>
              <a:ea typeface="+mn-ea"/>
            </a:rPr>
            <a:t>ffers ad hoc query facilities to multiple users and applications</a:t>
          </a:r>
        </a:p>
      </dgm:t>
    </dgm:pt>
    <dgm:pt modelId="{C8480A74-99E2-2B42-B2AB-FA8188F482F9}" type="parTrans" cxnId="{C469F6A0-B37F-8644-8586-025A289A983D}">
      <dgm:prSet/>
      <dgm:spPr/>
      <dgm:t>
        <a:bodyPr/>
        <a:lstStyle/>
        <a:p>
          <a:endParaRPr lang="en-US"/>
        </a:p>
      </dgm:t>
    </dgm:pt>
    <dgm:pt modelId="{0799FA2D-67C8-B74B-9AFF-FB2EC8199BC9}" type="sibTrans" cxnId="{C469F6A0-B37F-8644-8586-025A289A983D}">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pt>
    <dgm:pt modelId="{F9ADF569-AC0A-C44F-8A4D-F54EE5B06548}" type="pres">
      <dgm:prSet presAssocID="{BF0AA7D3-BD62-0E48-A792-5A662CC5D701}" presName="desTx" presStyleLbl="alignAccFollowNode1" presStyleIdx="0" presStyleCnt="1">
        <dgm:presLayoutVars>
          <dgm:bulletEnabled val="1"/>
        </dgm:presLayoutVars>
      </dgm:prSet>
      <dgm:spPr/>
    </dgm:pt>
  </dgm:ptLst>
  <dgm:cxnLst>
    <dgm:cxn modelId="{BE72F22C-D732-C54C-BAA3-C848300FF89C}" type="presOf" srcId="{87AC066D-44C6-1B43-8284-E2F12D3817BB}" destId="{F9ADF569-AC0A-C44F-8A4D-F54EE5B06548}" srcOrd="0" destOrd="0" presId="urn:microsoft.com/office/officeart/2005/8/layout/hList1"/>
    <dgm:cxn modelId="{6E680154-9150-A846-896E-99117B1F312B}" type="presOf" srcId="{BF0AA7D3-BD62-0E48-A792-5A662CC5D701}" destId="{C47B15C8-A880-7648-A14E-9CF40B4018BE}" srcOrd="0" destOrd="0" presId="urn:microsoft.com/office/officeart/2005/8/layout/hList1"/>
    <dgm:cxn modelId="{BDF9D263-285C-9E4D-B976-879B5EF8F2A3}" srcId="{BF0AA7D3-BD62-0E48-A792-5A662CC5D701}" destId="{87AC066D-44C6-1B43-8284-E2F12D3817BB}" srcOrd="0" destOrd="0" parTransId="{1EEAFFC9-EDFC-4540-8816-D030D1E4E65D}" sibTransId="{2FF38173-8318-2A4F-BCA4-9F3B406B8BF9}"/>
    <dgm:cxn modelId="{094F8C80-4F9D-9141-A1A2-3F16BFE8E92A}" srcId="{D8676947-F161-7542-B30F-8D249BB95649}" destId="{BF0AA7D3-BD62-0E48-A792-5A662CC5D701}" srcOrd="0" destOrd="0" parTransId="{561906E6-2DF5-214C-B250-F52B4D78A433}" sibTransId="{F2606400-A3D7-8B49-8472-301E5153E25E}"/>
    <dgm:cxn modelId="{C469F6A0-B37F-8644-8586-025A289A983D}" srcId="{BF0AA7D3-BD62-0E48-A792-5A662CC5D701}" destId="{94F49E41-03FC-9E43-95C0-C1806F09893E}" srcOrd="1" destOrd="0" parTransId="{C8480A74-99E2-2B42-B2AB-FA8188F482F9}" sibTransId="{0799FA2D-67C8-B74B-9AFF-FB2EC8199BC9}"/>
    <dgm:cxn modelId="{4D60DCAE-D4E1-4B46-8635-974A73025942}" type="presOf" srcId="{D8676947-F161-7542-B30F-8D249BB95649}" destId="{4BD554FD-5624-D540-9D0B-15CE56AB3AEC}" srcOrd="0" destOrd="0" presId="urn:microsoft.com/office/officeart/2005/8/layout/hList1"/>
    <dgm:cxn modelId="{A0BA7EC5-13DF-F844-A954-F202058302DE}" type="presOf" srcId="{94F49E41-03FC-9E43-95C0-C1806F09893E}" destId="{F9ADF569-AC0A-C44F-8A4D-F54EE5B06548}" srcOrd="0" destOrd="1" presId="urn:microsoft.com/office/officeart/2005/8/layout/hList1"/>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accent3">
            <a:lumMod val="75000"/>
          </a:schemeClr>
        </a:solidFill>
        <a:ln w="22225">
          <a:solidFill>
            <a:schemeClr val="tx1"/>
          </a:solidFill>
        </a:ln>
      </dgm:spPr>
      <dgm:t>
        <a:bodyPr/>
        <a:lstStyle/>
        <a:p>
          <a:r>
            <a:rPr lang="en-US" dirty="0">
              <a:solidFill>
                <a:schemeClr val="bg1"/>
              </a:solidFill>
            </a:rPr>
            <a:t>Primary key</a:t>
          </a:r>
        </a:p>
      </dgm:t>
    </dgm:pt>
    <dgm:pt modelId="{74B8D275-1E17-FD4C-814C-3347AF1877DF}" type="parTrans" cxnId="{9B3416D1-1578-114D-8547-7C210DC07B55}">
      <dgm:prSet/>
      <dgm:spPr/>
      <dgm:t>
        <a:bodyPr/>
        <a:lstStyle/>
        <a:p>
          <a:endParaRPr lang="en-US"/>
        </a:p>
      </dgm:t>
    </dgm:pt>
    <dgm:pt modelId="{A1E1F4CE-2043-E241-BEC9-1236E9B85CB0}" type="sibTrans" cxnId="{9B3416D1-1578-114D-8547-7C210DC07B55}">
      <dgm:prSet/>
      <dgm:spPr/>
      <dgm:t>
        <a:bodyPr/>
        <a:lstStyle/>
        <a:p>
          <a:endParaRPr lang="en-US"/>
        </a:p>
      </dgm:t>
    </dgm:pt>
    <dgm:pt modelId="{EF9B3BB3-B38C-6344-831A-2406473EBB4E}">
      <dgm:prSet custT="1"/>
      <dgm:spPr/>
      <dgm:t>
        <a:bodyPr/>
        <a:lstStyle/>
        <a:p>
          <a:r>
            <a:rPr lang="en-US" sz="2000" dirty="0">
              <a:effectLst/>
            </a:rPr>
            <a:t>Uniquely identifies a row</a:t>
          </a:r>
        </a:p>
      </dgm:t>
    </dgm:pt>
    <dgm:pt modelId="{6A63971D-508F-6F40-9D2F-8E7B6E1C97E7}" type="parTrans" cxnId="{3941F270-D771-6149-A047-E7C95B3F99C0}">
      <dgm:prSet/>
      <dgm:spPr/>
      <dgm:t>
        <a:bodyPr/>
        <a:lstStyle/>
        <a:p>
          <a:endParaRPr lang="en-US"/>
        </a:p>
      </dgm:t>
    </dgm:pt>
    <dgm:pt modelId="{EB2408E5-286D-2D46-895C-0784FBA931F5}" type="sibTrans" cxnId="{3941F270-D771-6149-A047-E7C95B3F99C0}">
      <dgm:prSet/>
      <dgm:spPr/>
      <dgm:t>
        <a:bodyPr/>
        <a:lstStyle/>
        <a:p>
          <a:endParaRPr lang="en-US"/>
        </a:p>
      </dgm:t>
    </dgm:pt>
    <dgm:pt modelId="{FEE7987C-C3D3-534F-9A41-A79AA57ADF81}">
      <dgm:prSet/>
      <dgm:spPr>
        <a:solidFill>
          <a:schemeClr val="accent6"/>
        </a:solidFill>
        <a:ln w="22225">
          <a:solidFill>
            <a:schemeClr val="tx1"/>
          </a:solidFill>
        </a:ln>
      </dgm:spPr>
      <dgm:t>
        <a:bodyPr/>
        <a:lstStyle/>
        <a:p>
          <a:r>
            <a:rPr lang="en-US" dirty="0">
              <a:solidFill>
                <a:schemeClr val="bg1"/>
              </a:solidFill>
            </a:rPr>
            <a:t>Foreign key</a:t>
          </a:r>
        </a:p>
      </dgm:t>
    </dgm:pt>
    <dgm:pt modelId="{1A46FF6C-FF52-4B47-9351-28D86502DBB5}" type="parTrans" cxnId="{448E861B-F25A-6E45-8D41-983E692F4AD2}">
      <dgm:prSet/>
      <dgm:spPr/>
      <dgm:t>
        <a:bodyPr/>
        <a:lstStyle/>
        <a:p>
          <a:endParaRPr lang="en-US"/>
        </a:p>
      </dgm:t>
    </dgm:pt>
    <dgm:pt modelId="{08680945-1699-A440-970F-3B94C1FC6B46}" type="sibTrans" cxnId="{448E861B-F25A-6E45-8D41-983E692F4AD2}">
      <dgm:prSet/>
      <dgm:spPr/>
      <dgm:t>
        <a:bodyPr/>
        <a:lstStyle/>
        <a:p>
          <a:endParaRPr lang="en-US"/>
        </a:p>
      </dgm:t>
    </dgm:pt>
    <dgm:pt modelId="{49307335-3BB3-F64A-8AEB-6EC1950CFF51}">
      <dgm:prSet custT="1"/>
      <dgm:spPr/>
      <dgm:t>
        <a:bodyPr/>
        <a:lstStyle/>
        <a:p>
          <a:r>
            <a:rPr lang="en-US" sz="2000" dirty="0">
              <a:effectLst/>
            </a:rPr>
            <a:t>Links one table to attributes in another</a:t>
          </a:r>
        </a:p>
      </dgm:t>
    </dgm:pt>
    <dgm:pt modelId="{81985D14-D57F-B646-B520-143E236C02F5}" type="parTrans" cxnId="{0CF3942B-E78E-4040-B249-DC807BF366A0}">
      <dgm:prSet/>
      <dgm:spPr/>
      <dgm:t>
        <a:bodyPr/>
        <a:lstStyle/>
        <a:p>
          <a:endParaRPr lang="en-US"/>
        </a:p>
      </dgm:t>
    </dgm:pt>
    <dgm:pt modelId="{130B7B32-7051-E046-971B-58503982C1EA}" type="sibTrans" cxnId="{0CF3942B-E78E-4040-B249-DC807BF366A0}">
      <dgm:prSet/>
      <dgm:spPr/>
      <dgm:t>
        <a:bodyPr/>
        <a:lstStyle/>
        <a:p>
          <a:endParaRPr lang="en-US"/>
        </a:p>
      </dgm:t>
    </dgm:pt>
    <dgm:pt modelId="{623B05B2-1965-A44C-B5FB-1C8235B2B6E9}">
      <dgm:prSet/>
      <dgm:spPr>
        <a:solidFill>
          <a:schemeClr val="accent5">
            <a:lumMod val="75000"/>
          </a:schemeClr>
        </a:solidFill>
        <a:ln w="22225">
          <a:solidFill>
            <a:schemeClr val="tx1"/>
          </a:solidFill>
        </a:ln>
      </dgm:spPr>
      <dgm:t>
        <a:bodyPr/>
        <a:lstStyle/>
        <a:p>
          <a:r>
            <a:rPr lang="en-US" dirty="0">
              <a:solidFill>
                <a:schemeClr val="bg1"/>
              </a:solidFill>
            </a:rPr>
            <a:t>View/virtual table</a:t>
          </a:r>
        </a:p>
      </dgm:t>
    </dgm:pt>
    <dgm:pt modelId="{A2E0D334-3F66-5E42-891D-5440ABA8881C}" type="parTrans" cxnId="{AD2C400F-7A56-6C4C-841B-63D2F2685C25}">
      <dgm:prSet/>
      <dgm:spPr/>
      <dgm:t>
        <a:bodyPr/>
        <a:lstStyle/>
        <a:p>
          <a:endParaRPr lang="en-US"/>
        </a:p>
      </dgm:t>
    </dgm:pt>
    <dgm:pt modelId="{B17BB5AB-0A02-B146-83CA-A3B7ADA017CC}" type="sibTrans" cxnId="{AD2C400F-7A56-6C4C-841B-63D2F2685C25}">
      <dgm:prSet/>
      <dgm:spPr/>
      <dgm:t>
        <a:bodyPr/>
        <a:lstStyle/>
        <a:p>
          <a:endParaRPr lang="en-US"/>
        </a:p>
      </dgm:t>
    </dgm:pt>
    <dgm:pt modelId="{DB132CB8-B245-E142-841A-6DDC26E12CD2}">
      <dgm:prSet custT="1"/>
      <dgm:spPr/>
      <dgm:t>
        <a:bodyPr/>
        <a:lstStyle/>
        <a:p>
          <a:r>
            <a:rPr lang="en-US" sz="2000" dirty="0">
              <a:effectLst/>
            </a:rPr>
            <a:t>Result of a query that returns selected rows and columns from one or more tables</a:t>
          </a:r>
        </a:p>
      </dgm:t>
    </dgm:pt>
    <dgm:pt modelId="{D366AB67-E47C-1047-858E-C45E4B047595}" type="parTrans" cxnId="{350F593B-25CE-5646-9557-6F258F73FB8C}">
      <dgm:prSet/>
      <dgm:spPr/>
      <dgm:t>
        <a:bodyPr/>
        <a:lstStyle/>
        <a:p>
          <a:endParaRPr lang="en-US"/>
        </a:p>
      </dgm:t>
    </dgm:pt>
    <dgm:pt modelId="{D3BE2B99-6F50-C24A-BC08-EC5A403639FB}" type="sibTrans" cxnId="{350F593B-25CE-5646-9557-6F258F73FB8C}">
      <dgm:prSet/>
      <dgm:spPr/>
      <dgm:t>
        <a:bodyPr/>
        <a:lstStyle/>
        <a:p>
          <a:endParaRPr lang="en-US"/>
        </a:p>
      </dgm:t>
    </dgm:pt>
    <dgm:pt modelId="{764867A2-C7C0-444A-B418-6D0874F34E3D}">
      <dgm:prSet custT="1"/>
      <dgm:spPr/>
      <dgm:t>
        <a:bodyPr/>
        <a:lstStyle/>
        <a:p>
          <a:r>
            <a:rPr lang="en-US" sz="2000" dirty="0">
              <a:effectLst/>
            </a:rPr>
            <a:t>Consists of one or more column names</a:t>
          </a:r>
        </a:p>
      </dgm:t>
    </dgm:pt>
    <dgm:pt modelId="{48D79783-9B7E-CD4B-A949-D88149F866AF}" type="parTrans" cxnId="{75AC7C81-18D5-ED43-9B02-B161A20972BE}">
      <dgm:prSet/>
      <dgm:spPr/>
      <dgm:t>
        <a:bodyPr/>
        <a:lstStyle/>
        <a:p>
          <a:endParaRPr lang="en-US"/>
        </a:p>
      </dgm:t>
    </dgm:pt>
    <dgm:pt modelId="{A31F3B1C-111D-8F4B-8F95-5536FFB4C7F0}" type="sibTrans" cxnId="{75AC7C81-18D5-ED43-9B02-B161A20972BE}">
      <dgm:prSet/>
      <dgm:spPr/>
      <dgm:t>
        <a:bodyPr/>
        <a:lstStyle/>
        <a:p>
          <a:endParaRPr lang="en-US"/>
        </a:p>
      </dgm:t>
    </dgm:pt>
    <dgm:pt modelId="{DE9094BF-9012-AA4F-AB36-5BA9B111B654}">
      <dgm:prSet custT="1"/>
      <dgm:spPr/>
      <dgm:t>
        <a:bodyPr/>
        <a:lstStyle/>
        <a:p>
          <a:r>
            <a:rPr lang="en-US" sz="2000" dirty="0">
              <a:effectLst/>
            </a:rPr>
            <a:t>Views are often used for security purposes</a:t>
          </a:r>
        </a:p>
      </dgm:t>
    </dgm:pt>
    <dgm:pt modelId="{71C2BA78-17E2-F044-964C-85B7DD65CCD1}" type="parTrans" cxnId="{074AD209-7012-B34A-A035-B9692CA4919F}">
      <dgm:prSet/>
      <dgm:spPr/>
      <dgm:t>
        <a:bodyPr/>
        <a:lstStyle/>
        <a:p>
          <a:endParaRPr lang="en-US"/>
        </a:p>
      </dgm:t>
    </dgm:pt>
    <dgm:pt modelId="{9E6EF034-910C-324F-9166-BE7F7533F792}" type="sibTrans" cxnId="{074AD209-7012-B34A-A035-B9692CA4919F}">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pt>
    <dgm:pt modelId="{2698CA58-DBB7-CE4A-B811-ED328DB49D78}" type="pres">
      <dgm:prSet presAssocID="{960F390D-81EA-1B41-975E-5C6B396AA633}" presName="childText" presStyleLbl="revTx" presStyleIdx="0" presStyleCnt="3">
        <dgm:presLayoutVars>
          <dgm:bulletEnabled val="1"/>
        </dgm:presLayoutVars>
      </dgm:prSet>
      <dgm:spPr/>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pt>
    <dgm:pt modelId="{D3B1E4CC-71FD-2E43-8C89-826A679F746C}" type="pres">
      <dgm:prSet presAssocID="{FEE7987C-C3D3-534F-9A41-A79AA57ADF81}" presName="childText" presStyleLbl="revTx" presStyleIdx="1" presStyleCnt="3">
        <dgm:presLayoutVars>
          <dgm:bulletEnabled val="1"/>
        </dgm:presLayoutVars>
      </dgm:prSet>
      <dgm:spPr/>
    </dgm:pt>
    <dgm:pt modelId="{11D580D0-2036-634B-94B0-3A6776F9DBF8}" type="pres">
      <dgm:prSet presAssocID="{623B05B2-1965-A44C-B5FB-1C8235B2B6E9}" presName="parentText" presStyleLbl="node1" presStyleIdx="2" presStyleCnt="3" custScaleY="54074" custLinFactNeighborX="106" custLinFactNeighborY="-16564">
        <dgm:presLayoutVars>
          <dgm:chMax val="0"/>
          <dgm:bulletEnabled val="1"/>
        </dgm:presLayoutVars>
      </dgm:prSet>
      <dgm:spPr/>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pt>
  </dgm:ptLst>
  <dgm:cxnLst>
    <dgm:cxn modelId="{44CAFD02-78FE-7042-97BA-DB255E40E850}" type="presOf" srcId="{EF9B3BB3-B38C-6344-831A-2406473EBB4E}" destId="{2698CA58-DBB7-CE4A-B811-ED328DB49D78}" srcOrd="0" destOrd="0" presId="urn:microsoft.com/office/officeart/2005/8/layout/vList2"/>
    <dgm:cxn modelId="{074AD209-7012-B34A-A035-B9692CA4919F}" srcId="{623B05B2-1965-A44C-B5FB-1C8235B2B6E9}" destId="{DE9094BF-9012-AA4F-AB36-5BA9B111B654}" srcOrd="1" destOrd="0" parTransId="{71C2BA78-17E2-F044-964C-85B7DD65CCD1}" sibTransId="{9E6EF034-910C-324F-9166-BE7F7533F792}"/>
    <dgm:cxn modelId="{397DF00D-D1B1-0D4C-A941-AB3ED244C183}" type="presOf" srcId="{FEE7987C-C3D3-534F-9A41-A79AA57ADF81}" destId="{11D4B9BA-90AF-7F43-B176-598D9E9C40F0}" srcOrd="0" destOrd="0" presId="urn:microsoft.com/office/officeart/2005/8/layout/vList2"/>
    <dgm:cxn modelId="{AD2C400F-7A56-6C4C-841B-63D2F2685C25}" srcId="{26835133-D638-7C4C-82A1-FAC2394A3E88}" destId="{623B05B2-1965-A44C-B5FB-1C8235B2B6E9}" srcOrd="2" destOrd="0" parTransId="{A2E0D334-3F66-5E42-891D-5440ABA8881C}" sibTransId="{B17BB5AB-0A02-B146-83CA-A3B7ADA017CC}"/>
    <dgm:cxn modelId="{9BAFBE16-7814-5545-B37B-F00DBA4E7964}" type="presOf" srcId="{26835133-D638-7C4C-82A1-FAC2394A3E88}" destId="{307C79E0-42B7-F74F-9E66-B6B0FC3F4296}"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1CB5E51B-6620-E849-8827-09E9C591B951}" type="presOf" srcId="{DE9094BF-9012-AA4F-AB36-5BA9B111B654}" destId="{78747EB1-0FC1-0A41-86EE-4263DAF13026}" srcOrd="0" destOrd="1" presId="urn:microsoft.com/office/officeart/2005/8/layout/vList2"/>
    <dgm:cxn modelId="{0CF3942B-E78E-4040-B249-DC807BF366A0}" srcId="{FEE7987C-C3D3-534F-9A41-A79AA57ADF81}" destId="{49307335-3BB3-F64A-8AEB-6EC1950CFF51}" srcOrd="0" destOrd="0" parTransId="{81985D14-D57F-B646-B520-143E236C02F5}" sibTransId="{130B7B32-7051-E046-971B-58503982C1EA}"/>
    <dgm:cxn modelId="{350F593B-25CE-5646-9557-6F258F73FB8C}" srcId="{623B05B2-1965-A44C-B5FB-1C8235B2B6E9}" destId="{DB132CB8-B245-E142-841A-6DDC26E12CD2}" srcOrd="0" destOrd="0" parTransId="{D366AB67-E47C-1047-858E-C45E4B047595}" sibTransId="{D3BE2B99-6F50-C24A-BC08-EC5A403639FB}"/>
    <dgm:cxn modelId="{C3FAB743-835B-B34C-9ED9-929BC047E5D7}" type="presOf" srcId="{960F390D-81EA-1B41-975E-5C6B396AA633}" destId="{7F8AABD5-70D7-0449-A833-AAE022172B59}" srcOrd="0" destOrd="0" presId="urn:microsoft.com/office/officeart/2005/8/layout/vList2"/>
    <dgm:cxn modelId="{1EA8B94C-29A7-3F4C-916A-B605FEF2E942}" type="presOf" srcId="{49307335-3BB3-F64A-8AEB-6EC1950CFF51}" destId="{D3B1E4CC-71FD-2E43-8C89-826A679F746C}" srcOrd="0" destOrd="0" presId="urn:microsoft.com/office/officeart/2005/8/layout/vList2"/>
    <dgm:cxn modelId="{A20D515F-D9E0-3246-8F94-50C65147D95E}" type="presOf" srcId="{623B05B2-1965-A44C-B5FB-1C8235B2B6E9}" destId="{11D580D0-2036-634B-94B0-3A6776F9DBF8}" srcOrd="0" destOrd="0" presId="urn:microsoft.com/office/officeart/2005/8/layout/vList2"/>
    <dgm:cxn modelId="{375F3564-CF32-094D-86EB-DA944EB4A3AB}" type="presOf" srcId="{DB132CB8-B245-E142-841A-6DDC26E12CD2}" destId="{78747EB1-0FC1-0A41-86EE-4263DAF13026}" srcOrd="0" destOrd="0"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75AC7C81-18D5-ED43-9B02-B161A20972BE}" srcId="{960F390D-81EA-1B41-975E-5C6B396AA633}" destId="{764867A2-C7C0-444A-B418-6D0874F34E3D}" srcOrd="1" destOrd="0" parTransId="{48D79783-9B7E-CD4B-A949-D88149F866AF}" sibTransId="{A31F3B1C-111D-8F4B-8F95-5536FFB4C7F0}"/>
    <dgm:cxn modelId="{9B3416D1-1578-114D-8547-7C210DC07B55}" srcId="{26835133-D638-7C4C-82A1-FAC2394A3E88}" destId="{960F390D-81EA-1B41-975E-5C6B396AA633}" srcOrd="0" destOrd="0" parTransId="{74B8D275-1E17-FD4C-814C-3347AF1877DF}" sibTransId="{A1E1F4CE-2043-E241-BEC9-1236E9B85CB0}"/>
    <dgm:cxn modelId="{369EF1F1-9D37-944D-AF81-CE19AE694A6C}" type="presOf" srcId="{764867A2-C7C0-444A-B418-6D0874F34E3D}" destId="{2698CA58-DBB7-CE4A-B811-ED328DB49D78}" srcOrd="0" destOrd="1" presId="urn:microsoft.com/office/officeart/2005/8/layout/vList2"/>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B329AE-D020-4B4D-8C80-01AD14BB57D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B7FB4DF-A93B-D649-8729-43A47AD702FD}">
      <dgm:prSet phldrT="[Text]"/>
      <dgm:spPr>
        <a:solidFill>
          <a:schemeClr val="accent5">
            <a:lumMod val="75000"/>
          </a:schemeClr>
        </a:solidFill>
        <a:ln>
          <a:solidFill>
            <a:schemeClr val="accent5">
              <a:lumMod val="75000"/>
            </a:schemeClr>
          </a:solidFill>
        </a:ln>
      </dgm:spPr>
      <dgm:t>
        <a:bodyPr/>
        <a:lstStyle/>
        <a:p>
          <a:r>
            <a:rPr lang="en-US" b="1" dirty="0">
              <a:solidFill>
                <a:schemeClr val="tx1"/>
              </a:solidFill>
              <a:effectLst>
                <a:outerShdw blurRad="38100" dist="38100" dir="2700000" algn="tl">
                  <a:srgbClr val="0064E2"/>
                </a:outerShdw>
              </a:effectLst>
            </a:rPr>
            <a:t>SQL statements can be used to:</a:t>
          </a:r>
          <a:endParaRPr lang="en-US" b="1" dirty="0">
            <a:solidFill>
              <a:schemeClr val="tx1"/>
            </a:solidFill>
          </a:endParaRPr>
        </a:p>
      </dgm:t>
    </dgm:pt>
    <dgm:pt modelId="{7D7D3C29-E601-7B48-8300-6C4966896A38}" type="parTrans" cxnId="{617DECC6-8F5C-1341-8C5A-ACF86E7765D0}">
      <dgm:prSet/>
      <dgm:spPr/>
      <dgm:t>
        <a:bodyPr/>
        <a:lstStyle/>
        <a:p>
          <a:endParaRPr lang="en-US"/>
        </a:p>
      </dgm:t>
    </dgm:pt>
    <dgm:pt modelId="{A1A5E429-2340-7746-805F-D85EDB7F393A}" type="sibTrans" cxnId="{617DECC6-8F5C-1341-8C5A-ACF86E7765D0}">
      <dgm:prSet/>
      <dgm:spPr/>
      <dgm:t>
        <a:bodyPr/>
        <a:lstStyle/>
        <a:p>
          <a:endParaRPr lang="en-US"/>
        </a:p>
      </dgm:t>
    </dgm:pt>
    <dgm:pt modelId="{21856587-A146-8442-B3FF-1D65E287C1BB}">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tables </a:t>
          </a:r>
        </a:p>
      </dgm:t>
    </dgm:pt>
    <dgm:pt modelId="{A9872C9E-D942-D042-A54A-9E3ED8BD8A66}" type="parTrans" cxnId="{67595E5A-582C-EB41-9F6F-51066A3D0902}">
      <dgm:prSet/>
      <dgm:spPr/>
      <dgm:t>
        <a:bodyPr/>
        <a:lstStyle/>
        <a:p>
          <a:endParaRPr lang="en-US"/>
        </a:p>
      </dgm:t>
    </dgm:pt>
    <dgm:pt modelId="{8C34D3B0-CD33-3A45-AC20-F312A3A8224A}" type="sibTrans" cxnId="{67595E5A-582C-EB41-9F6F-51066A3D0902}">
      <dgm:prSet/>
      <dgm:spPr/>
      <dgm:t>
        <a:bodyPr/>
        <a:lstStyle/>
        <a:p>
          <a:endParaRPr lang="en-US"/>
        </a:p>
      </dgm:t>
    </dgm:pt>
    <dgm:pt modelId="{E7E540AA-E688-D347-95E9-592A12793212}">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Insert and delete data in tables </a:t>
          </a:r>
        </a:p>
      </dgm:t>
    </dgm:pt>
    <dgm:pt modelId="{076AC029-1BA6-F646-A7DB-8D3C639C3A70}" type="parTrans" cxnId="{C34C3295-BC70-BE45-9C04-4961242ECFBE}">
      <dgm:prSet/>
      <dgm:spPr/>
      <dgm:t>
        <a:bodyPr/>
        <a:lstStyle/>
        <a:p>
          <a:endParaRPr lang="en-US"/>
        </a:p>
      </dgm:t>
    </dgm:pt>
    <dgm:pt modelId="{66AB3B76-1E36-A84E-A48E-94605DD39569}" type="sibTrans" cxnId="{C34C3295-BC70-BE45-9C04-4961242ECFBE}">
      <dgm:prSet/>
      <dgm:spPr/>
      <dgm:t>
        <a:bodyPr/>
        <a:lstStyle/>
        <a:p>
          <a:endParaRPr lang="en-US"/>
        </a:p>
      </dgm:t>
    </dgm:pt>
    <dgm:pt modelId="{C364A1C9-BC50-7A4F-958D-06806FB182AE}">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views </a:t>
          </a:r>
        </a:p>
      </dgm:t>
    </dgm:pt>
    <dgm:pt modelId="{7579968D-85BC-6948-9DC8-6805F1C5FD33}" type="parTrans" cxnId="{A9E154D0-5FBE-C443-B645-B5ABA3C015B5}">
      <dgm:prSet/>
      <dgm:spPr/>
      <dgm:t>
        <a:bodyPr/>
        <a:lstStyle/>
        <a:p>
          <a:endParaRPr lang="en-US"/>
        </a:p>
      </dgm:t>
    </dgm:pt>
    <dgm:pt modelId="{3CDC4511-2132-6241-86A0-3D0E051B1BAB}" type="sibTrans" cxnId="{A9E154D0-5FBE-C443-B645-B5ABA3C015B5}">
      <dgm:prSet/>
      <dgm:spPr/>
      <dgm:t>
        <a:bodyPr/>
        <a:lstStyle/>
        <a:p>
          <a:endParaRPr lang="en-US"/>
        </a:p>
      </dgm:t>
    </dgm:pt>
    <dgm:pt modelId="{FFF468A1-A748-FF48-8F60-17D959AAAB43}">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Retrieve data with query statements</a:t>
          </a:r>
        </a:p>
      </dgm:t>
    </dgm:pt>
    <dgm:pt modelId="{09E26048-E3BC-264C-9CC9-5BAAABE63268}" type="parTrans" cxnId="{44CB20DE-2BC3-9547-8FA4-374C1630A89C}">
      <dgm:prSet/>
      <dgm:spPr/>
      <dgm:t>
        <a:bodyPr/>
        <a:lstStyle/>
        <a:p>
          <a:endParaRPr lang="en-US"/>
        </a:p>
      </dgm:t>
    </dgm:pt>
    <dgm:pt modelId="{F2EDC7B4-169C-BD4A-8062-F69804C8996F}" type="sibTrans" cxnId="{44CB20DE-2BC3-9547-8FA4-374C1630A89C}">
      <dgm:prSet/>
      <dgm:spPr/>
      <dgm:t>
        <a:bodyPr/>
        <a:lstStyle/>
        <a:p>
          <a:endParaRPr lang="en-US"/>
        </a:p>
      </dgm:t>
    </dgm:pt>
    <dgm:pt modelId="{2E70F202-7551-944C-B26F-EB341DF96E04}" type="pres">
      <dgm:prSet presAssocID="{C7B329AE-D020-4B4D-8C80-01AD14BB57D1}" presName="Name0" presStyleCnt="0">
        <dgm:presLayoutVars>
          <dgm:dir/>
          <dgm:animLvl val="lvl"/>
          <dgm:resizeHandles val="exact"/>
        </dgm:presLayoutVars>
      </dgm:prSet>
      <dgm:spPr/>
    </dgm:pt>
    <dgm:pt modelId="{59E0E5B2-274F-B041-94D2-52B2742F455E}" type="pres">
      <dgm:prSet presAssocID="{2B7FB4DF-A93B-D649-8729-43A47AD702FD}" presName="composite" presStyleCnt="0"/>
      <dgm:spPr/>
    </dgm:pt>
    <dgm:pt modelId="{5E70569A-157E-B84F-8BE4-052909CE1C9C}" type="pres">
      <dgm:prSet presAssocID="{2B7FB4DF-A93B-D649-8729-43A47AD702FD}" presName="parTx" presStyleLbl="alignNode1" presStyleIdx="0" presStyleCnt="1">
        <dgm:presLayoutVars>
          <dgm:chMax val="0"/>
          <dgm:chPref val="0"/>
          <dgm:bulletEnabled val="1"/>
        </dgm:presLayoutVars>
      </dgm:prSet>
      <dgm:spPr/>
    </dgm:pt>
    <dgm:pt modelId="{8059D32B-B686-2946-9864-E0BC67B6D38C}" type="pres">
      <dgm:prSet presAssocID="{2B7FB4DF-A93B-D649-8729-43A47AD702FD}" presName="desTx" presStyleLbl="alignAccFollowNode1" presStyleIdx="0" presStyleCnt="1">
        <dgm:presLayoutVars>
          <dgm:bulletEnabled val="1"/>
        </dgm:presLayoutVars>
      </dgm:prSet>
      <dgm:spPr/>
    </dgm:pt>
  </dgm:ptLst>
  <dgm:cxnLst>
    <dgm:cxn modelId="{547A420A-754C-8348-8AB3-50B849BB9FE4}" type="presOf" srcId="{E7E540AA-E688-D347-95E9-592A12793212}" destId="{8059D32B-B686-2946-9864-E0BC67B6D38C}" srcOrd="0" destOrd="1" presId="urn:microsoft.com/office/officeart/2005/8/layout/hList1"/>
    <dgm:cxn modelId="{A26FBA27-E962-E840-B1B2-EFD62315AE3E}" type="presOf" srcId="{C364A1C9-BC50-7A4F-958D-06806FB182AE}" destId="{8059D32B-B686-2946-9864-E0BC67B6D38C}" srcOrd="0" destOrd="2" presId="urn:microsoft.com/office/officeart/2005/8/layout/hList1"/>
    <dgm:cxn modelId="{6F8B3C2D-7C9A-CB40-B71C-CEC3D01F12A6}" type="presOf" srcId="{2B7FB4DF-A93B-D649-8729-43A47AD702FD}" destId="{5E70569A-157E-B84F-8BE4-052909CE1C9C}" srcOrd="0" destOrd="0" presId="urn:microsoft.com/office/officeart/2005/8/layout/hList1"/>
    <dgm:cxn modelId="{67595E5A-582C-EB41-9F6F-51066A3D0902}" srcId="{2B7FB4DF-A93B-D649-8729-43A47AD702FD}" destId="{21856587-A146-8442-B3FF-1D65E287C1BB}" srcOrd="0" destOrd="0" parTransId="{A9872C9E-D942-D042-A54A-9E3ED8BD8A66}" sibTransId="{8C34D3B0-CD33-3A45-AC20-F312A3A8224A}"/>
    <dgm:cxn modelId="{A4652663-B3C7-F442-940A-E2DD7BEFF903}" type="presOf" srcId="{C7B329AE-D020-4B4D-8C80-01AD14BB57D1}" destId="{2E70F202-7551-944C-B26F-EB341DF96E04}" srcOrd="0" destOrd="0" presId="urn:microsoft.com/office/officeart/2005/8/layout/hList1"/>
    <dgm:cxn modelId="{C34C3295-BC70-BE45-9C04-4961242ECFBE}" srcId="{2B7FB4DF-A93B-D649-8729-43A47AD702FD}" destId="{E7E540AA-E688-D347-95E9-592A12793212}" srcOrd="1" destOrd="0" parTransId="{076AC029-1BA6-F646-A7DB-8D3C639C3A70}" sibTransId="{66AB3B76-1E36-A84E-A48E-94605DD39569}"/>
    <dgm:cxn modelId="{1855C2B6-C19B-6548-822B-CCA8E993B5E3}" type="presOf" srcId="{FFF468A1-A748-FF48-8F60-17D959AAAB43}" destId="{8059D32B-B686-2946-9864-E0BC67B6D38C}" srcOrd="0" destOrd="3" presId="urn:microsoft.com/office/officeart/2005/8/layout/hList1"/>
    <dgm:cxn modelId="{617DECC6-8F5C-1341-8C5A-ACF86E7765D0}" srcId="{C7B329AE-D020-4B4D-8C80-01AD14BB57D1}" destId="{2B7FB4DF-A93B-D649-8729-43A47AD702FD}" srcOrd="0" destOrd="0" parTransId="{7D7D3C29-E601-7B48-8300-6C4966896A38}" sibTransId="{A1A5E429-2340-7746-805F-D85EDB7F393A}"/>
    <dgm:cxn modelId="{A9E154D0-5FBE-C443-B645-B5ABA3C015B5}" srcId="{2B7FB4DF-A93B-D649-8729-43A47AD702FD}" destId="{C364A1C9-BC50-7A4F-958D-06806FB182AE}" srcOrd="2" destOrd="0" parTransId="{7579968D-85BC-6948-9DC8-6805F1C5FD33}" sibTransId="{3CDC4511-2132-6241-86A0-3D0E051B1BAB}"/>
    <dgm:cxn modelId="{44CB20DE-2BC3-9547-8FA4-374C1630A89C}" srcId="{2B7FB4DF-A93B-D649-8729-43A47AD702FD}" destId="{FFF468A1-A748-FF48-8F60-17D959AAAB43}" srcOrd="3" destOrd="0" parTransId="{09E26048-E3BC-264C-9CC9-5BAAABE63268}" sibTransId="{F2EDC7B4-169C-BD4A-8062-F69804C8996F}"/>
    <dgm:cxn modelId="{BCDE21F1-90FE-064A-9640-65D91E77804D}" type="presOf" srcId="{21856587-A146-8442-B3FF-1D65E287C1BB}" destId="{8059D32B-B686-2946-9864-E0BC67B6D38C}" srcOrd="0" destOrd="0" presId="urn:microsoft.com/office/officeart/2005/8/layout/hList1"/>
    <dgm:cxn modelId="{32C36337-D716-BF47-8119-E8CECC8B0DB6}" type="presParOf" srcId="{2E70F202-7551-944C-B26F-EB341DF96E04}" destId="{59E0E5B2-274F-B041-94D2-52B2742F455E}" srcOrd="0" destOrd="0" presId="urn:microsoft.com/office/officeart/2005/8/layout/hList1"/>
    <dgm:cxn modelId="{9C353667-B54F-DF4D-83A3-2D6D5E774791}" type="presParOf" srcId="{59E0E5B2-274F-B041-94D2-52B2742F455E}" destId="{5E70569A-157E-B84F-8BE4-052909CE1C9C}" srcOrd="0" destOrd="0" presId="urn:microsoft.com/office/officeart/2005/8/layout/hList1"/>
    <dgm:cxn modelId="{16DFF6D1-E699-F340-A163-673E40E62695}" type="presParOf" srcId="{59E0E5B2-274F-B041-94D2-52B2742F455E}" destId="{8059D32B-B686-2946-9864-E0BC67B6D3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639F8D-C288-C346-B08F-7C509C165E8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C3C8C794-48C2-D845-9421-064A3A0E257A}">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The </a:t>
          </a:r>
          <a:r>
            <a:rPr lang="en-US" b="1" dirty="0" err="1">
              <a:solidFill>
                <a:schemeClr val="bg1"/>
              </a:solidFill>
            </a:rPr>
            <a:t>SQLi</a:t>
          </a:r>
          <a:r>
            <a:rPr lang="en-US" b="1" dirty="0">
              <a:solidFill>
                <a:schemeClr val="bg1"/>
              </a:solidFill>
            </a:rPr>
            <a:t> attack typically works by prematurely terminating a text string and appending a new command</a:t>
          </a:r>
        </a:p>
      </dgm:t>
    </dgm:pt>
    <dgm:pt modelId="{3B930D6A-2B6C-AB49-8167-9E5F1C6C0450}" type="parTrans" cxnId="{B3E64FD0-F0EF-464E-94F0-6EB236B1FE04}">
      <dgm:prSet/>
      <dgm:spPr/>
      <dgm:t>
        <a:bodyPr/>
        <a:lstStyle/>
        <a:p>
          <a:endParaRPr lang="en-US"/>
        </a:p>
      </dgm:t>
    </dgm:pt>
    <dgm:pt modelId="{29A6D2D5-74B9-D543-A230-687EDD5BF144}" type="sibTrans" cxnId="{B3E64FD0-F0EF-464E-94F0-6EB236B1FE04}">
      <dgm:prSet/>
      <dgm:spPr/>
      <dgm:t>
        <a:bodyPr/>
        <a:lstStyle/>
        <a:p>
          <a:endParaRPr lang="en-US"/>
        </a:p>
      </dgm:t>
    </dgm:pt>
    <dgm:pt modelId="{E48B7084-AA95-F447-92D5-6D0E34148E52}">
      <dgm:prSet/>
      <dgm:spPr>
        <a:solidFill>
          <a:schemeClr val="accent6">
            <a:lumMod val="40000"/>
            <a:lumOff val="60000"/>
            <a:alpha val="90000"/>
          </a:schemeClr>
        </a:solidFill>
        <a:ln w="25400">
          <a:solidFill>
            <a:schemeClr val="bg1"/>
          </a:solidFill>
        </a:ln>
      </dgm:spPr>
      <dgm:t>
        <a:bodyPr/>
        <a:lstStyle/>
        <a:p>
          <a:pPr rtl="0"/>
          <a:r>
            <a:rPr lang="en-US" dirty="0"/>
            <a:t>Because the inserted command may have additional strings appended to it before it is executed the attacker terminates the injected string with a comment mark “- -”</a:t>
          </a:r>
        </a:p>
      </dgm:t>
    </dgm:pt>
    <dgm:pt modelId="{CB5B42C3-C677-234F-9678-014C7FB27236}" type="parTrans" cxnId="{185FA164-C910-AD41-B44A-A09DAA76D3E8}">
      <dgm:prSet/>
      <dgm:spPr/>
      <dgm:t>
        <a:bodyPr/>
        <a:lstStyle/>
        <a:p>
          <a:endParaRPr lang="en-US"/>
        </a:p>
      </dgm:t>
    </dgm:pt>
    <dgm:pt modelId="{026B3130-9EB6-FE45-85A9-B7D357127932}" type="sibTrans" cxnId="{185FA164-C910-AD41-B44A-A09DAA76D3E8}">
      <dgm:prSet/>
      <dgm:spPr/>
      <dgm:t>
        <a:bodyPr/>
        <a:lstStyle/>
        <a:p>
          <a:endParaRPr lang="en-US"/>
        </a:p>
      </dgm:t>
    </dgm:pt>
    <dgm:pt modelId="{ADCA4019-1E9D-0742-98DE-A12EEEACA29D}">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Subsequent text is ignored at execution time</a:t>
          </a:r>
        </a:p>
      </dgm:t>
    </dgm:pt>
    <dgm:pt modelId="{BAC8A197-0877-614C-9D4B-0A80DA1C3CE1}" type="parTrans" cxnId="{F24C133F-25AB-E947-9D39-5C9FF8A863DF}">
      <dgm:prSet/>
      <dgm:spPr/>
      <dgm:t>
        <a:bodyPr/>
        <a:lstStyle/>
        <a:p>
          <a:endParaRPr lang="en-US"/>
        </a:p>
      </dgm:t>
    </dgm:pt>
    <dgm:pt modelId="{109CF322-7436-7D4C-B5C8-7FDE6610D393}" type="sibTrans" cxnId="{F24C133F-25AB-E947-9D39-5C9FF8A863DF}">
      <dgm:prSet/>
      <dgm:spPr/>
      <dgm:t>
        <a:bodyPr/>
        <a:lstStyle/>
        <a:p>
          <a:endParaRPr lang="en-US"/>
        </a:p>
      </dgm:t>
    </dgm:pt>
    <dgm:pt modelId="{D8534915-E245-9E43-9EF0-45CEFD9C0478}" type="pres">
      <dgm:prSet presAssocID="{0A639F8D-C288-C346-B08F-7C509C165E88}" presName="Name0" presStyleCnt="0">
        <dgm:presLayoutVars>
          <dgm:dir/>
          <dgm:animLvl val="lvl"/>
          <dgm:resizeHandles val="exact"/>
        </dgm:presLayoutVars>
      </dgm:prSet>
      <dgm:spPr/>
    </dgm:pt>
    <dgm:pt modelId="{FC9D58BC-A84A-964D-BD9B-A8BD149D6D75}" type="pres">
      <dgm:prSet presAssocID="{ADCA4019-1E9D-0742-98DE-A12EEEACA29D}" presName="boxAndChildren" presStyleCnt="0"/>
      <dgm:spPr/>
    </dgm:pt>
    <dgm:pt modelId="{A8F199B5-9582-1D41-AA0F-90C248A8369F}" type="pres">
      <dgm:prSet presAssocID="{ADCA4019-1E9D-0742-98DE-A12EEEACA29D}" presName="parentTextBox" presStyleLbl="node1" presStyleIdx="0" presStyleCnt="2" custScaleY="43654"/>
      <dgm:spPr/>
    </dgm:pt>
    <dgm:pt modelId="{CF60CC9C-39AA-5145-9EFF-81D00F0B1F83}" type="pres">
      <dgm:prSet presAssocID="{29A6D2D5-74B9-D543-A230-687EDD5BF144}" presName="sp" presStyleCnt="0"/>
      <dgm:spPr/>
    </dgm:pt>
    <dgm:pt modelId="{4B55EF89-7A95-9945-AA8B-8DC70CB65DE9}" type="pres">
      <dgm:prSet presAssocID="{C3C8C794-48C2-D845-9421-064A3A0E257A}" presName="arrowAndChildren" presStyleCnt="0"/>
      <dgm:spPr/>
    </dgm:pt>
    <dgm:pt modelId="{8F2574DE-1AE8-F341-9AF4-764E7916287A}" type="pres">
      <dgm:prSet presAssocID="{C3C8C794-48C2-D845-9421-064A3A0E257A}" presName="parentTextArrow" presStyleLbl="node1" presStyleIdx="0" presStyleCnt="2"/>
      <dgm:spPr/>
    </dgm:pt>
    <dgm:pt modelId="{B121884D-C389-FC4E-85A6-C9D2F8467421}" type="pres">
      <dgm:prSet presAssocID="{C3C8C794-48C2-D845-9421-064A3A0E257A}" presName="arrow" presStyleLbl="node1" presStyleIdx="1" presStyleCnt="2"/>
      <dgm:spPr/>
    </dgm:pt>
    <dgm:pt modelId="{32114042-2744-E745-8A51-DCB551FF5DA9}" type="pres">
      <dgm:prSet presAssocID="{C3C8C794-48C2-D845-9421-064A3A0E257A}" presName="descendantArrow" presStyleCnt="0"/>
      <dgm:spPr/>
    </dgm:pt>
    <dgm:pt modelId="{A2DC8247-886C-F948-BD27-D7F583898F2F}" type="pres">
      <dgm:prSet presAssocID="{E48B7084-AA95-F447-92D5-6D0E34148E52}" presName="childTextArrow" presStyleLbl="fgAccFollowNode1" presStyleIdx="0" presStyleCnt="1">
        <dgm:presLayoutVars>
          <dgm:bulletEnabled val="1"/>
        </dgm:presLayoutVars>
      </dgm:prSet>
      <dgm:spPr/>
    </dgm:pt>
  </dgm:ptLst>
  <dgm:cxnLst>
    <dgm:cxn modelId="{4F0ABF13-1EA1-024E-A5FD-DE46DD225AB6}" type="presOf" srcId="{0A639F8D-C288-C346-B08F-7C509C165E88}" destId="{D8534915-E245-9E43-9EF0-45CEFD9C0478}" srcOrd="0" destOrd="0" presId="urn:microsoft.com/office/officeart/2005/8/layout/process4"/>
    <dgm:cxn modelId="{F24C133F-25AB-E947-9D39-5C9FF8A863DF}" srcId="{0A639F8D-C288-C346-B08F-7C509C165E88}" destId="{ADCA4019-1E9D-0742-98DE-A12EEEACA29D}" srcOrd="1" destOrd="0" parTransId="{BAC8A197-0877-614C-9D4B-0A80DA1C3CE1}" sibTransId="{109CF322-7436-7D4C-B5C8-7FDE6610D393}"/>
    <dgm:cxn modelId="{426E4243-E8AB-8648-8FCA-C400D5263341}" type="presOf" srcId="{C3C8C794-48C2-D845-9421-064A3A0E257A}" destId="{8F2574DE-1AE8-F341-9AF4-764E7916287A}" srcOrd="0" destOrd="0" presId="urn:microsoft.com/office/officeart/2005/8/layout/process4"/>
    <dgm:cxn modelId="{0F98FD49-1C9B-F444-A8A0-4410AC63AF61}" type="presOf" srcId="{E48B7084-AA95-F447-92D5-6D0E34148E52}" destId="{A2DC8247-886C-F948-BD27-D7F583898F2F}" srcOrd="0" destOrd="0" presId="urn:microsoft.com/office/officeart/2005/8/layout/process4"/>
    <dgm:cxn modelId="{6692304F-3414-AF46-8579-98999AF49853}" type="presOf" srcId="{ADCA4019-1E9D-0742-98DE-A12EEEACA29D}" destId="{A8F199B5-9582-1D41-AA0F-90C248A8369F}" srcOrd="0" destOrd="0" presId="urn:microsoft.com/office/officeart/2005/8/layout/process4"/>
    <dgm:cxn modelId="{185FA164-C910-AD41-B44A-A09DAA76D3E8}" srcId="{C3C8C794-48C2-D845-9421-064A3A0E257A}" destId="{E48B7084-AA95-F447-92D5-6D0E34148E52}" srcOrd="0" destOrd="0" parTransId="{CB5B42C3-C677-234F-9678-014C7FB27236}" sibTransId="{026B3130-9EB6-FE45-85A9-B7D357127932}"/>
    <dgm:cxn modelId="{7CD07199-02FC-AC42-918D-C9BDA9F2C459}" type="presOf" srcId="{C3C8C794-48C2-D845-9421-064A3A0E257A}" destId="{B121884D-C389-FC4E-85A6-C9D2F8467421}" srcOrd="1" destOrd="0" presId="urn:microsoft.com/office/officeart/2005/8/layout/process4"/>
    <dgm:cxn modelId="{B3E64FD0-F0EF-464E-94F0-6EB236B1FE04}" srcId="{0A639F8D-C288-C346-B08F-7C509C165E88}" destId="{C3C8C794-48C2-D845-9421-064A3A0E257A}" srcOrd="0" destOrd="0" parTransId="{3B930D6A-2B6C-AB49-8167-9E5F1C6C0450}" sibTransId="{29A6D2D5-74B9-D543-A230-687EDD5BF144}"/>
    <dgm:cxn modelId="{704FDBDF-6098-DC4F-A8CD-7CEAC69D0BC2}" type="presParOf" srcId="{D8534915-E245-9E43-9EF0-45CEFD9C0478}" destId="{FC9D58BC-A84A-964D-BD9B-A8BD149D6D75}" srcOrd="0" destOrd="0" presId="urn:microsoft.com/office/officeart/2005/8/layout/process4"/>
    <dgm:cxn modelId="{2A3E6812-09E0-BD4F-8E73-5FFE5E618644}" type="presParOf" srcId="{FC9D58BC-A84A-964D-BD9B-A8BD149D6D75}" destId="{A8F199B5-9582-1D41-AA0F-90C248A8369F}" srcOrd="0" destOrd="0" presId="urn:microsoft.com/office/officeart/2005/8/layout/process4"/>
    <dgm:cxn modelId="{4B127D99-DA15-B443-9024-6D018E916BCA}" type="presParOf" srcId="{D8534915-E245-9E43-9EF0-45CEFD9C0478}" destId="{CF60CC9C-39AA-5145-9EFF-81D00F0B1F83}" srcOrd="1" destOrd="0" presId="urn:microsoft.com/office/officeart/2005/8/layout/process4"/>
    <dgm:cxn modelId="{04658D2D-1BBC-604E-B6D6-483694515232}" type="presParOf" srcId="{D8534915-E245-9E43-9EF0-45CEFD9C0478}" destId="{4B55EF89-7A95-9945-AA8B-8DC70CB65DE9}" srcOrd="2" destOrd="0" presId="urn:microsoft.com/office/officeart/2005/8/layout/process4"/>
    <dgm:cxn modelId="{3B87F4E7-BB2A-8D41-9527-648DB380F54E}" type="presParOf" srcId="{4B55EF89-7A95-9945-AA8B-8DC70CB65DE9}" destId="{8F2574DE-1AE8-F341-9AF4-764E7916287A}" srcOrd="0" destOrd="0" presId="urn:microsoft.com/office/officeart/2005/8/layout/process4"/>
    <dgm:cxn modelId="{D089BD76-AEE1-F644-86AB-351F3BA35247}" type="presParOf" srcId="{4B55EF89-7A95-9945-AA8B-8DC70CB65DE9}" destId="{B121884D-C389-FC4E-85A6-C9D2F8467421}" srcOrd="1" destOrd="0" presId="urn:microsoft.com/office/officeart/2005/8/layout/process4"/>
    <dgm:cxn modelId="{29374795-D172-604E-9F01-80D78D88ECED}" type="presParOf" srcId="{4B55EF89-7A95-9945-AA8B-8DC70CB65DE9}" destId="{32114042-2744-E745-8A51-DCB551FF5DA9}" srcOrd="2" destOrd="0" presId="urn:microsoft.com/office/officeart/2005/8/layout/process4"/>
    <dgm:cxn modelId="{BFCF3A68-CB5C-714E-8453-6CD91833AC89}" type="presParOf" srcId="{32114042-2744-E745-8A51-DCB551FF5DA9}" destId="{A2DC8247-886C-F948-BD27-D7F583898F2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11CF5-3784-AE4D-A5C0-E8A93FB3E7C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5E9F13E-6F3A-DE47-AF42-AAFE40D9BCC6}">
      <dgm:prSet custT="1"/>
      <dgm:spPr>
        <a:solidFill>
          <a:schemeClr val="accent3">
            <a:lumMod val="75000"/>
          </a:schemeClr>
        </a:solidFill>
      </dgm:spPr>
      <dgm:t>
        <a:bodyPr/>
        <a:lstStyle/>
        <a:p>
          <a:pPr rtl="0"/>
          <a:r>
            <a:rPr lang="en-US" sz="1800" b="1" dirty="0">
              <a:solidFill>
                <a:schemeClr val="accent6">
                  <a:lumMod val="40000"/>
                  <a:lumOff val="60000"/>
                </a:schemeClr>
              </a:solidFill>
            </a:rPr>
            <a:t>User input</a:t>
          </a:r>
        </a:p>
      </dgm:t>
    </dgm:pt>
    <dgm:pt modelId="{3C5DF413-B4D7-F140-8ECB-E3B7264CBE45}" type="parTrans" cxnId="{E8855C14-4F6B-5347-AFFE-FF33C4AEDBC6}">
      <dgm:prSet/>
      <dgm:spPr/>
      <dgm:t>
        <a:bodyPr/>
        <a:lstStyle/>
        <a:p>
          <a:endParaRPr lang="en-US"/>
        </a:p>
      </dgm:t>
    </dgm:pt>
    <dgm:pt modelId="{6E7F737F-EDC5-0D41-910E-FC93CA6FAFDE}" type="sibTrans" cxnId="{E8855C14-4F6B-5347-AFFE-FF33C4AEDBC6}">
      <dgm:prSet/>
      <dgm:spPr/>
      <dgm:t>
        <a:bodyPr/>
        <a:lstStyle/>
        <a:p>
          <a:endParaRPr lang="en-US"/>
        </a:p>
      </dgm:t>
    </dgm:pt>
    <dgm:pt modelId="{524F4694-479A-634E-A94B-FBA266C58145}">
      <dgm:prSet/>
      <dgm:spPr>
        <a:ln>
          <a:solidFill>
            <a:schemeClr val="accent3">
              <a:lumMod val="75000"/>
            </a:schemeClr>
          </a:solidFill>
        </a:ln>
      </dgm:spPr>
      <dgm:t>
        <a:bodyPr/>
        <a:lstStyle/>
        <a:p>
          <a:pPr rtl="0"/>
          <a:r>
            <a:rPr lang="en-US" dirty="0"/>
            <a:t>Attackers inject SQL commands by providing suitable crafted user input</a:t>
          </a:r>
        </a:p>
      </dgm:t>
    </dgm:pt>
    <dgm:pt modelId="{D36FC29E-8ED0-F748-90C3-DFEF50BD8E3F}" type="parTrans" cxnId="{AC649DF8-F572-E544-A091-1DA678B24D0D}">
      <dgm:prSet/>
      <dgm:spPr/>
      <dgm:t>
        <a:bodyPr/>
        <a:lstStyle/>
        <a:p>
          <a:endParaRPr lang="en-US"/>
        </a:p>
      </dgm:t>
    </dgm:pt>
    <dgm:pt modelId="{3FE53754-6A36-C946-9877-1E20E39F25E4}" type="sibTrans" cxnId="{AC649DF8-F572-E544-A091-1DA678B24D0D}">
      <dgm:prSet/>
      <dgm:spPr/>
      <dgm:t>
        <a:bodyPr/>
        <a:lstStyle/>
        <a:p>
          <a:endParaRPr lang="en-US"/>
        </a:p>
      </dgm:t>
    </dgm:pt>
    <dgm:pt modelId="{491FCB85-8357-4F4B-B05D-5484C13F4329}">
      <dgm:prSet custT="1"/>
      <dgm:spPr>
        <a:solidFill>
          <a:schemeClr val="accent5">
            <a:lumMod val="75000"/>
          </a:schemeClr>
        </a:solidFill>
      </dgm:spPr>
      <dgm:t>
        <a:bodyPr/>
        <a:lstStyle/>
        <a:p>
          <a:pPr rtl="0"/>
          <a:r>
            <a:rPr lang="en-US" sz="1800" b="1" dirty="0">
              <a:solidFill>
                <a:schemeClr val="accent6">
                  <a:lumMod val="40000"/>
                  <a:lumOff val="60000"/>
                </a:schemeClr>
              </a:solidFill>
            </a:rPr>
            <a:t>Server variables</a:t>
          </a:r>
        </a:p>
      </dgm:t>
    </dgm:pt>
    <dgm:pt modelId="{9C93A369-D636-1248-81EE-DC1B9505E399}" type="parTrans" cxnId="{6AF61A3D-FC7D-1A48-809B-5A21EE0C4435}">
      <dgm:prSet/>
      <dgm:spPr/>
      <dgm:t>
        <a:bodyPr/>
        <a:lstStyle/>
        <a:p>
          <a:endParaRPr lang="en-US"/>
        </a:p>
      </dgm:t>
    </dgm:pt>
    <dgm:pt modelId="{356B8FD1-26AA-814B-9094-DD0CF0390CD3}" type="sibTrans" cxnId="{6AF61A3D-FC7D-1A48-809B-5A21EE0C4435}">
      <dgm:prSet/>
      <dgm:spPr/>
      <dgm:t>
        <a:bodyPr/>
        <a:lstStyle/>
        <a:p>
          <a:endParaRPr lang="en-US"/>
        </a:p>
      </dgm:t>
    </dgm:pt>
    <dgm:pt modelId="{6272BAFF-0A09-1B4A-9CA5-D158D937E7C3}">
      <dgm:prSet/>
      <dgm:spPr>
        <a:ln>
          <a:solidFill>
            <a:schemeClr val="accent5">
              <a:lumMod val="75000"/>
            </a:schemeClr>
          </a:solidFill>
        </a:ln>
      </dgm:spPr>
      <dgm:t>
        <a:bodyPr/>
        <a:lstStyle/>
        <a:p>
          <a:pPr rtl="0"/>
          <a:r>
            <a:rPr lang="en-US" dirty="0"/>
            <a:t>Attackers can forge the values that are placed in HTTP and network headers and exploit this vulnerability by placing data directly into the headers</a:t>
          </a:r>
        </a:p>
      </dgm:t>
    </dgm:pt>
    <dgm:pt modelId="{3C6B4321-6882-F94F-A1DA-483FB1CAB706}" type="parTrans" cxnId="{BB760813-27DC-C446-9CBF-33F65D262F0F}">
      <dgm:prSet/>
      <dgm:spPr/>
      <dgm:t>
        <a:bodyPr/>
        <a:lstStyle/>
        <a:p>
          <a:endParaRPr lang="en-US"/>
        </a:p>
      </dgm:t>
    </dgm:pt>
    <dgm:pt modelId="{9E594EBD-C4F2-EA42-B4FA-E749CAADC767}" type="sibTrans" cxnId="{BB760813-27DC-C446-9CBF-33F65D262F0F}">
      <dgm:prSet/>
      <dgm:spPr/>
      <dgm:t>
        <a:bodyPr/>
        <a:lstStyle/>
        <a:p>
          <a:endParaRPr lang="en-US"/>
        </a:p>
      </dgm:t>
    </dgm:pt>
    <dgm:pt modelId="{7B0C6597-ABC3-5E4F-BF93-38742306E0B2}">
      <dgm:prSet custT="1"/>
      <dgm:spPr>
        <a:solidFill>
          <a:schemeClr val="accent3">
            <a:lumMod val="75000"/>
          </a:schemeClr>
        </a:solidFill>
      </dgm:spPr>
      <dgm:t>
        <a:bodyPr/>
        <a:lstStyle/>
        <a:p>
          <a:pPr rtl="0"/>
          <a:r>
            <a:rPr lang="en-US" sz="1800" b="1" dirty="0">
              <a:solidFill>
                <a:schemeClr val="accent6">
                  <a:lumMod val="40000"/>
                  <a:lumOff val="60000"/>
                </a:schemeClr>
              </a:solidFill>
            </a:rPr>
            <a:t>Second-order injection</a:t>
          </a:r>
        </a:p>
      </dgm:t>
    </dgm:pt>
    <dgm:pt modelId="{C65A0A1A-8E31-D946-A7EC-6A38011C4ED1}" type="parTrans" cxnId="{F3F0718D-1354-9C41-B76C-EFB7A139E25B}">
      <dgm:prSet/>
      <dgm:spPr/>
      <dgm:t>
        <a:bodyPr/>
        <a:lstStyle/>
        <a:p>
          <a:endParaRPr lang="en-US"/>
        </a:p>
      </dgm:t>
    </dgm:pt>
    <dgm:pt modelId="{F946BDDC-F435-2A44-9C6F-7DD114DE12EC}" type="sibTrans" cxnId="{F3F0718D-1354-9C41-B76C-EFB7A139E25B}">
      <dgm:prSet/>
      <dgm:spPr/>
      <dgm:t>
        <a:bodyPr/>
        <a:lstStyle/>
        <a:p>
          <a:endParaRPr lang="en-US"/>
        </a:p>
      </dgm:t>
    </dgm:pt>
    <dgm:pt modelId="{B341C437-17B1-5E47-8382-52377672EAEE}">
      <dgm:prSet/>
      <dgm:spPr>
        <a:ln>
          <a:solidFill>
            <a:schemeClr val="accent3">
              <a:lumMod val="75000"/>
            </a:schemeClr>
          </a:solidFill>
        </a:ln>
      </dgm:spPr>
      <dgm:t>
        <a:bodyPr/>
        <a:lstStyle/>
        <a:p>
          <a:pPr rtl="0"/>
          <a:r>
            <a:rPr lang="en-US" dirty="0"/>
            <a:t>A malicious user could rely on data already present in the system or database to trigger an SQL injection attack, so when the attack occurs, the input that modifies the query to cause an attack does not come from the user, but from within the system itself</a:t>
          </a:r>
        </a:p>
      </dgm:t>
    </dgm:pt>
    <dgm:pt modelId="{93232793-6147-2F42-BF24-4A98DC18AE63}" type="parTrans" cxnId="{DB022FDA-257A-7047-B359-A5944E95ED5D}">
      <dgm:prSet/>
      <dgm:spPr/>
      <dgm:t>
        <a:bodyPr/>
        <a:lstStyle/>
        <a:p>
          <a:endParaRPr lang="en-US"/>
        </a:p>
      </dgm:t>
    </dgm:pt>
    <dgm:pt modelId="{843524D9-B861-F54C-897D-E804C4CE086B}" type="sibTrans" cxnId="{DB022FDA-257A-7047-B359-A5944E95ED5D}">
      <dgm:prSet/>
      <dgm:spPr/>
      <dgm:t>
        <a:bodyPr/>
        <a:lstStyle/>
        <a:p>
          <a:endParaRPr lang="en-US"/>
        </a:p>
      </dgm:t>
    </dgm:pt>
    <dgm:pt modelId="{49530B86-CEB5-8443-BCA3-BE15206FF3FD}">
      <dgm:prSet custT="1"/>
      <dgm:spPr>
        <a:solidFill>
          <a:schemeClr val="accent5">
            <a:lumMod val="75000"/>
          </a:schemeClr>
        </a:solidFill>
      </dgm:spPr>
      <dgm:t>
        <a:bodyPr/>
        <a:lstStyle/>
        <a:p>
          <a:pPr rtl="0"/>
          <a:r>
            <a:rPr lang="en-US" sz="1800" b="1" dirty="0">
              <a:solidFill>
                <a:schemeClr val="accent6">
                  <a:lumMod val="40000"/>
                  <a:lumOff val="60000"/>
                </a:schemeClr>
              </a:solidFill>
            </a:rPr>
            <a:t>Cookies</a:t>
          </a:r>
        </a:p>
      </dgm:t>
    </dgm:pt>
    <dgm:pt modelId="{54973708-BCEE-FB4F-9802-4D61073E9ECD}" type="parTrans" cxnId="{FDE3048E-E963-4D41-8940-48338D186958}">
      <dgm:prSet/>
      <dgm:spPr/>
      <dgm:t>
        <a:bodyPr/>
        <a:lstStyle/>
        <a:p>
          <a:endParaRPr lang="en-US"/>
        </a:p>
      </dgm:t>
    </dgm:pt>
    <dgm:pt modelId="{18D2BF48-2679-C043-865C-236075530C0B}" type="sibTrans" cxnId="{FDE3048E-E963-4D41-8940-48338D186958}">
      <dgm:prSet/>
      <dgm:spPr/>
      <dgm:t>
        <a:bodyPr/>
        <a:lstStyle/>
        <a:p>
          <a:endParaRPr lang="en-US"/>
        </a:p>
      </dgm:t>
    </dgm:pt>
    <dgm:pt modelId="{B55A9BA4-A4E5-F749-A99D-958FB8B485AD}">
      <dgm:prSet/>
      <dgm:spPr>
        <a:ln>
          <a:solidFill>
            <a:schemeClr val="accent5">
              <a:lumMod val="75000"/>
            </a:schemeClr>
          </a:solidFill>
        </a:ln>
      </dgm:spPr>
      <dgm:t>
        <a:bodyPr/>
        <a:lstStyle/>
        <a:p>
          <a:pPr rtl="0"/>
          <a:r>
            <a:rPr lang="en-US" dirty="0"/>
            <a:t>An attacker could alter cookies such that when the application server builds an SQL query based on the cookie’s content, the structure and function of the query is modified</a:t>
          </a:r>
        </a:p>
      </dgm:t>
    </dgm:pt>
    <dgm:pt modelId="{539EABEF-B344-ED4C-8B3B-90F95C45A54B}" type="parTrans" cxnId="{D9FC286C-EBCC-AF44-B128-E885745A57EA}">
      <dgm:prSet/>
      <dgm:spPr/>
      <dgm:t>
        <a:bodyPr/>
        <a:lstStyle/>
        <a:p>
          <a:endParaRPr lang="en-US"/>
        </a:p>
      </dgm:t>
    </dgm:pt>
    <dgm:pt modelId="{FD7482FE-054E-924C-9DBE-9CA798B631DB}" type="sibTrans" cxnId="{D9FC286C-EBCC-AF44-B128-E885745A57EA}">
      <dgm:prSet/>
      <dgm:spPr/>
      <dgm:t>
        <a:bodyPr/>
        <a:lstStyle/>
        <a:p>
          <a:endParaRPr lang="en-US"/>
        </a:p>
      </dgm:t>
    </dgm:pt>
    <dgm:pt modelId="{7614CB46-C29C-664D-9BC3-3176EC3774A3}">
      <dgm:prSet custT="1"/>
      <dgm:spPr>
        <a:solidFill>
          <a:schemeClr val="accent3">
            <a:lumMod val="75000"/>
          </a:schemeClr>
        </a:solidFill>
      </dgm:spPr>
      <dgm:t>
        <a:bodyPr/>
        <a:lstStyle/>
        <a:p>
          <a:pPr rtl="0"/>
          <a:r>
            <a:rPr lang="en-US" sz="1800" b="1" dirty="0">
              <a:solidFill>
                <a:schemeClr val="accent6">
                  <a:lumMod val="40000"/>
                  <a:lumOff val="60000"/>
                </a:schemeClr>
              </a:solidFill>
            </a:rPr>
            <a:t>Physical user input</a:t>
          </a:r>
        </a:p>
      </dgm:t>
    </dgm:pt>
    <dgm:pt modelId="{799554AD-8A96-BC42-AE48-B05BF165BFB4}" type="parTrans" cxnId="{97DAC05D-2E69-9841-976D-63ADBDB5B3F3}">
      <dgm:prSet/>
      <dgm:spPr/>
      <dgm:t>
        <a:bodyPr/>
        <a:lstStyle/>
        <a:p>
          <a:endParaRPr lang="en-US"/>
        </a:p>
      </dgm:t>
    </dgm:pt>
    <dgm:pt modelId="{B5DB7DEA-654C-B14C-AB1B-78E1C6E68196}" type="sibTrans" cxnId="{97DAC05D-2E69-9841-976D-63ADBDB5B3F3}">
      <dgm:prSet/>
      <dgm:spPr/>
      <dgm:t>
        <a:bodyPr/>
        <a:lstStyle/>
        <a:p>
          <a:endParaRPr lang="en-US"/>
        </a:p>
      </dgm:t>
    </dgm:pt>
    <dgm:pt modelId="{A14DE3FD-071D-4848-A327-11FD94BE7480}">
      <dgm:prSet/>
      <dgm:spPr>
        <a:ln>
          <a:solidFill>
            <a:schemeClr val="accent3">
              <a:lumMod val="75000"/>
            </a:schemeClr>
          </a:solidFill>
        </a:ln>
      </dgm:spPr>
      <dgm:t>
        <a:bodyPr/>
        <a:lstStyle/>
        <a:p>
          <a:pPr rtl="0"/>
          <a:r>
            <a:rPr lang="en-US" dirty="0"/>
            <a:t>Applying user input that constructs an attack outside the realm of web requests</a:t>
          </a:r>
        </a:p>
      </dgm:t>
    </dgm:pt>
    <dgm:pt modelId="{6DF2F26D-DA4C-354A-B681-96E77E1C3DEC}" type="parTrans" cxnId="{85163ACB-D1D0-7D41-9628-B13A3CE04E35}">
      <dgm:prSet/>
      <dgm:spPr/>
      <dgm:t>
        <a:bodyPr/>
        <a:lstStyle/>
        <a:p>
          <a:endParaRPr lang="en-US"/>
        </a:p>
      </dgm:t>
    </dgm:pt>
    <dgm:pt modelId="{97695905-3095-6F41-BE04-6EF04FB595E7}" type="sibTrans" cxnId="{85163ACB-D1D0-7D41-9628-B13A3CE04E35}">
      <dgm:prSet/>
      <dgm:spPr/>
      <dgm:t>
        <a:bodyPr/>
        <a:lstStyle/>
        <a:p>
          <a:endParaRPr lang="en-US"/>
        </a:p>
      </dgm:t>
    </dgm:pt>
    <dgm:pt modelId="{2BCFD59D-931A-5641-8EF6-120332DFB91E}" type="pres">
      <dgm:prSet presAssocID="{E4F11CF5-3784-AE4D-A5C0-E8A93FB3E7CC}" presName="linear" presStyleCnt="0">
        <dgm:presLayoutVars>
          <dgm:dir/>
          <dgm:animLvl val="lvl"/>
          <dgm:resizeHandles val="exact"/>
        </dgm:presLayoutVars>
      </dgm:prSet>
      <dgm:spPr/>
    </dgm:pt>
    <dgm:pt modelId="{A7842911-1265-AA4D-9D75-96027A8FA5A6}" type="pres">
      <dgm:prSet presAssocID="{15E9F13E-6F3A-DE47-AF42-AAFE40D9BCC6}" presName="parentLin" presStyleCnt="0"/>
      <dgm:spPr/>
    </dgm:pt>
    <dgm:pt modelId="{9ADA4AA5-8D81-4845-82E3-47DDCEDBE16E}" type="pres">
      <dgm:prSet presAssocID="{15E9F13E-6F3A-DE47-AF42-AAFE40D9BCC6}" presName="parentLeftMargin" presStyleLbl="node1" presStyleIdx="0" presStyleCnt="5"/>
      <dgm:spPr/>
    </dgm:pt>
    <dgm:pt modelId="{49DE32D0-A3E0-634B-A0BA-EB313BB093B1}" type="pres">
      <dgm:prSet presAssocID="{15E9F13E-6F3A-DE47-AF42-AAFE40D9BCC6}" presName="parentText" presStyleLbl="node1" presStyleIdx="0" presStyleCnt="5">
        <dgm:presLayoutVars>
          <dgm:chMax val="0"/>
          <dgm:bulletEnabled val="1"/>
        </dgm:presLayoutVars>
      </dgm:prSet>
      <dgm:spPr/>
    </dgm:pt>
    <dgm:pt modelId="{4034D5E1-0DCE-3D4F-A823-6B5FF55DCB3D}" type="pres">
      <dgm:prSet presAssocID="{15E9F13E-6F3A-DE47-AF42-AAFE40D9BCC6}" presName="negativeSpace" presStyleCnt="0"/>
      <dgm:spPr/>
    </dgm:pt>
    <dgm:pt modelId="{24C470D0-E073-9C48-8B05-D345ECE226DF}" type="pres">
      <dgm:prSet presAssocID="{15E9F13E-6F3A-DE47-AF42-AAFE40D9BCC6}" presName="childText" presStyleLbl="conFgAcc1" presStyleIdx="0" presStyleCnt="5">
        <dgm:presLayoutVars>
          <dgm:bulletEnabled val="1"/>
        </dgm:presLayoutVars>
      </dgm:prSet>
      <dgm:spPr/>
    </dgm:pt>
    <dgm:pt modelId="{3F0318AA-E6EE-8E48-A563-A6343B85177E}" type="pres">
      <dgm:prSet presAssocID="{6E7F737F-EDC5-0D41-910E-FC93CA6FAFDE}" presName="spaceBetweenRectangles" presStyleCnt="0"/>
      <dgm:spPr/>
    </dgm:pt>
    <dgm:pt modelId="{B288BDAA-1110-214B-8FD3-E67B13D69B6E}" type="pres">
      <dgm:prSet presAssocID="{491FCB85-8357-4F4B-B05D-5484C13F4329}" presName="parentLin" presStyleCnt="0"/>
      <dgm:spPr/>
    </dgm:pt>
    <dgm:pt modelId="{EDD02C74-B40F-CD4C-8FCA-DBC81872B19F}" type="pres">
      <dgm:prSet presAssocID="{491FCB85-8357-4F4B-B05D-5484C13F4329}" presName="parentLeftMargin" presStyleLbl="node1" presStyleIdx="0" presStyleCnt="5"/>
      <dgm:spPr/>
    </dgm:pt>
    <dgm:pt modelId="{B6590F0A-960D-A44D-9693-1DDA5793ED80}" type="pres">
      <dgm:prSet presAssocID="{491FCB85-8357-4F4B-B05D-5484C13F4329}" presName="parentText" presStyleLbl="node1" presStyleIdx="1" presStyleCnt="5">
        <dgm:presLayoutVars>
          <dgm:chMax val="0"/>
          <dgm:bulletEnabled val="1"/>
        </dgm:presLayoutVars>
      </dgm:prSet>
      <dgm:spPr/>
    </dgm:pt>
    <dgm:pt modelId="{E25A1E38-D126-B846-A025-C8D7510DB80E}" type="pres">
      <dgm:prSet presAssocID="{491FCB85-8357-4F4B-B05D-5484C13F4329}" presName="negativeSpace" presStyleCnt="0"/>
      <dgm:spPr/>
    </dgm:pt>
    <dgm:pt modelId="{F347A860-BF20-F343-AE0E-F894CF3A2B77}" type="pres">
      <dgm:prSet presAssocID="{491FCB85-8357-4F4B-B05D-5484C13F4329}" presName="childText" presStyleLbl="conFgAcc1" presStyleIdx="1" presStyleCnt="5">
        <dgm:presLayoutVars>
          <dgm:bulletEnabled val="1"/>
        </dgm:presLayoutVars>
      </dgm:prSet>
      <dgm:spPr/>
    </dgm:pt>
    <dgm:pt modelId="{2B4F25B6-A242-3942-931E-63ED986B2BBE}" type="pres">
      <dgm:prSet presAssocID="{356B8FD1-26AA-814B-9094-DD0CF0390CD3}" presName="spaceBetweenRectangles" presStyleCnt="0"/>
      <dgm:spPr/>
    </dgm:pt>
    <dgm:pt modelId="{E2F88B07-3075-9444-8AB1-4BF5DBAEDD9B}" type="pres">
      <dgm:prSet presAssocID="{7B0C6597-ABC3-5E4F-BF93-38742306E0B2}" presName="parentLin" presStyleCnt="0"/>
      <dgm:spPr/>
    </dgm:pt>
    <dgm:pt modelId="{9C185153-152C-D943-8B6D-FBB0449897B1}" type="pres">
      <dgm:prSet presAssocID="{7B0C6597-ABC3-5E4F-BF93-38742306E0B2}" presName="parentLeftMargin" presStyleLbl="node1" presStyleIdx="1" presStyleCnt="5"/>
      <dgm:spPr/>
    </dgm:pt>
    <dgm:pt modelId="{BA985232-B7AE-214D-B627-6183C6D03381}" type="pres">
      <dgm:prSet presAssocID="{7B0C6597-ABC3-5E4F-BF93-38742306E0B2}" presName="parentText" presStyleLbl="node1" presStyleIdx="2" presStyleCnt="5">
        <dgm:presLayoutVars>
          <dgm:chMax val="0"/>
          <dgm:bulletEnabled val="1"/>
        </dgm:presLayoutVars>
      </dgm:prSet>
      <dgm:spPr/>
    </dgm:pt>
    <dgm:pt modelId="{2068409E-150D-F945-9411-969D30DAB1CB}" type="pres">
      <dgm:prSet presAssocID="{7B0C6597-ABC3-5E4F-BF93-38742306E0B2}" presName="negativeSpace" presStyleCnt="0"/>
      <dgm:spPr/>
    </dgm:pt>
    <dgm:pt modelId="{D121F9AD-CE7C-774F-8AB4-1CD37265180C}" type="pres">
      <dgm:prSet presAssocID="{7B0C6597-ABC3-5E4F-BF93-38742306E0B2}" presName="childText" presStyleLbl="conFgAcc1" presStyleIdx="2" presStyleCnt="5">
        <dgm:presLayoutVars>
          <dgm:bulletEnabled val="1"/>
        </dgm:presLayoutVars>
      </dgm:prSet>
      <dgm:spPr/>
    </dgm:pt>
    <dgm:pt modelId="{812B8A31-D98F-5F4D-85DC-FDF903C9EADF}" type="pres">
      <dgm:prSet presAssocID="{F946BDDC-F435-2A44-9C6F-7DD114DE12EC}" presName="spaceBetweenRectangles" presStyleCnt="0"/>
      <dgm:spPr/>
    </dgm:pt>
    <dgm:pt modelId="{58B90200-A447-7E46-A7F5-BF74B8765A7C}" type="pres">
      <dgm:prSet presAssocID="{49530B86-CEB5-8443-BCA3-BE15206FF3FD}" presName="parentLin" presStyleCnt="0"/>
      <dgm:spPr/>
    </dgm:pt>
    <dgm:pt modelId="{D4E7FFE6-8577-3D4F-9934-63B359F29951}" type="pres">
      <dgm:prSet presAssocID="{49530B86-CEB5-8443-BCA3-BE15206FF3FD}" presName="parentLeftMargin" presStyleLbl="node1" presStyleIdx="2" presStyleCnt="5"/>
      <dgm:spPr/>
    </dgm:pt>
    <dgm:pt modelId="{3ADE7EA7-5C2B-0149-81B6-8B0314A71EF4}" type="pres">
      <dgm:prSet presAssocID="{49530B86-CEB5-8443-BCA3-BE15206FF3FD}" presName="parentText" presStyleLbl="node1" presStyleIdx="3" presStyleCnt="5">
        <dgm:presLayoutVars>
          <dgm:chMax val="0"/>
          <dgm:bulletEnabled val="1"/>
        </dgm:presLayoutVars>
      </dgm:prSet>
      <dgm:spPr/>
    </dgm:pt>
    <dgm:pt modelId="{9845803D-461D-C840-8A9F-1E8339ED3AE7}" type="pres">
      <dgm:prSet presAssocID="{49530B86-CEB5-8443-BCA3-BE15206FF3FD}" presName="negativeSpace" presStyleCnt="0"/>
      <dgm:spPr/>
    </dgm:pt>
    <dgm:pt modelId="{88B01C00-B76C-3947-AC33-98172F4ED25D}" type="pres">
      <dgm:prSet presAssocID="{49530B86-CEB5-8443-BCA3-BE15206FF3FD}" presName="childText" presStyleLbl="conFgAcc1" presStyleIdx="3" presStyleCnt="5">
        <dgm:presLayoutVars>
          <dgm:bulletEnabled val="1"/>
        </dgm:presLayoutVars>
      </dgm:prSet>
      <dgm:spPr/>
    </dgm:pt>
    <dgm:pt modelId="{6C9F4F91-C7CE-F84F-9CB4-7ADCB885E7D8}" type="pres">
      <dgm:prSet presAssocID="{18D2BF48-2679-C043-865C-236075530C0B}" presName="spaceBetweenRectangles" presStyleCnt="0"/>
      <dgm:spPr/>
    </dgm:pt>
    <dgm:pt modelId="{43EE67AF-BB2F-8047-AB87-93188F4A1C1C}" type="pres">
      <dgm:prSet presAssocID="{7614CB46-C29C-664D-9BC3-3176EC3774A3}" presName="parentLin" presStyleCnt="0"/>
      <dgm:spPr/>
    </dgm:pt>
    <dgm:pt modelId="{9C018BB4-A654-5040-91D2-3536EB220543}" type="pres">
      <dgm:prSet presAssocID="{7614CB46-C29C-664D-9BC3-3176EC3774A3}" presName="parentLeftMargin" presStyleLbl="node1" presStyleIdx="3" presStyleCnt="5"/>
      <dgm:spPr/>
    </dgm:pt>
    <dgm:pt modelId="{F5A2D54C-DF6E-2240-B8E6-152B0641B7CD}" type="pres">
      <dgm:prSet presAssocID="{7614CB46-C29C-664D-9BC3-3176EC3774A3}" presName="parentText" presStyleLbl="node1" presStyleIdx="4" presStyleCnt="5">
        <dgm:presLayoutVars>
          <dgm:chMax val="0"/>
          <dgm:bulletEnabled val="1"/>
        </dgm:presLayoutVars>
      </dgm:prSet>
      <dgm:spPr/>
    </dgm:pt>
    <dgm:pt modelId="{AE8F8B95-59BB-1D41-916D-070E2D365198}" type="pres">
      <dgm:prSet presAssocID="{7614CB46-C29C-664D-9BC3-3176EC3774A3}" presName="negativeSpace" presStyleCnt="0"/>
      <dgm:spPr/>
    </dgm:pt>
    <dgm:pt modelId="{BAB3709E-891A-2C49-B74B-15794BD79DCF}" type="pres">
      <dgm:prSet presAssocID="{7614CB46-C29C-664D-9BC3-3176EC3774A3}" presName="childText" presStyleLbl="conFgAcc1" presStyleIdx="4" presStyleCnt="5">
        <dgm:presLayoutVars>
          <dgm:bulletEnabled val="1"/>
        </dgm:presLayoutVars>
      </dgm:prSet>
      <dgm:spPr/>
    </dgm:pt>
  </dgm:ptLst>
  <dgm:cxnLst>
    <dgm:cxn modelId="{91A68D0C-854B-D040-B392-207B98AD5658}" type="presOf" srcId="{524F4694-479A-634E-A94B-FBA266C58145}" destId="{24C470D0-E073-9C48-8B05-D345ECE226DF}" srcOrd="0" destOrd="0" presId="urn:microsoft.com/office/officeart/2005/8/layout/list1"/>
    <dgm:cxn modelId="{91DC700E-EAF4-FE45-9342-13402EBAA0E3}" type="presOf" srcId="{B341C437-17B1-5E47-8382-52377672EAEE}" destId="{D121F9AD-CE7C-774F-8AB4-1CD37265180C}" srcOrd="0" destOrd="0" presId="urn:microsoft.com/office/officeart/2005/8/layout/list1"/>
    <dgm:cxn modelId="{BB760813-27DC-C446-9CBF-33F65D262F0F}" srcId="{491FCB85-8357-4F4B-B05D-5484C13F4329}" destId="{6272BAFF-0A09-1B4A-9CA5-D158D937E7C3}" srcOrd="0" destOrd="0" parTransId="{3C6B4321-6882-F94F-A1DA-483FB1CAB706}" sibTransId="{9E594EBD-C4F2-EA42-B4FA-E749CAADC767}"/>
    <dgm:cxn modelId="{E8855C14-4F6B-5347-AFFE-FF33C4AEDBC6}" srcId="{E4F11CF5-3784-AE4D-A5C0-E8A93FB3E7CC}" destId="{15E9F13E-6F3A-DE47-AF42-AAFE40D9BCC6}" srcOrd="0" destOrd="0" parTransId="{3C5DF413-B4D7-F140-8ECB-E3B7264CBE45}" sibTransId="{6E7F737F-EDC5-0D41-910E-FC93CA6FAFDE}"/>
    <dgm:cxn modelId="{5A585C2E-78CE-C54C-90A4-AAADB9AF5ADA}" type="presOf" srcId="{E4F11CF5-3784-AE4D-A5C0-E8A93FB3E7CC}" destId="{2BCFD59D-931A-5641-8EF6-120332DFB91E}" srcOrd="0" destOrd="0" presId="urn:microsoft.com/office/officeart/2005/8/layout/list1"/>
    <dgm:cxn modelId="{6AF61A3D-FC7D-1A48-809B-5A21EE0C4435}" srcId="{E4F11CF5-3784-AE4D-A5C0-E8A93FB3E7CC}" destId="{491FCB85-8357-4F4B-B05D-5484C13F4329}" srcOrd="1" destOrd="0" parTransId="{9C93A369-D636-1248-81EE-DC1B9505E399}" sibTransId="{356B8FD1-26AA-814B-9094-DD0CF0390CD3}"/>
    <dgm:cxn modelId="{97DAC05D-2E69-9841-976D-63ADBDB5B3F3}" srcId="{E4F11CF5-3784-AE4D-A5C0-E8A93FB3E7CC}" destId="{7614CB46-C29C-664D-9BC3-3176EC3774A3}" srcOrd="4" destOrd="0" parTransId="{799554AD-8A96-BC42-AE48-B05BF165BFB4}" sibTransId="{B5DB7DEA-654C-B14C-AB1B-78E1C6E68196}"/>
    <dgm:cxn modelId="{D9FC286C-EBCC-AF44-B128-E885745A57EA}" srcId="{49530B86-CEB5-8443-BCA3-BE15206FF3FD}" destId="{B55A9BA4-A4E5-F749-A99D-958FB8B485AD}" srcOrd="0" destOrd="0" parTransId="{539EABEF-B344-ED4C-8B3B-90F95C45A54B}" sibTransId="{FD7482FE-054E-924C-9DBE-9CA798B631DB}"/>
    <dgm:cxn modelId="{0D0D297B-3A3A-3248-AB32-986B4FBE9006}" type="presOf" srcId="{491FCB85-8357-4F4B-B05D-5484C13F4329}" destId="{B6590F0A-960D-A44D-9693-1DDA5793ED80}" srcOrd="1" destOrd="0" presId="urn:microsoft.com/office/officeart/2005/8/layout/list1"/>
    <dgm:cxn modelId="{F3F0718D-1354-9C41-B76C-EFB7A139E25B}" srcId="{E4F11CF5-3784-AE4D-A5C0-E8A93FB3E7CC}" destId="{7B0C6597-ABC3-5E4F-BF93-38742306E0B2}" srcOrd="2" destOrd="0" parTransId="{C65A0A1A-8E31-D946-A7EC-6A38011C4ED1}" sibTransId="{F946BDDC-F435-2A44-9C6F-7DD114DE12EC}"/>
    <dgm:cxn modelId="{FDE3048E-E963-4D41-8940-48338D186958}" srcId="{E4F11CF5-3784-AE4D-A5C0-E8A93FB3E7CC}" destId="{49530B86-CEB5-8443-BCA3-BE15206FF3FD}" srcOrd="3" destOrd="0" parTransId="{54973708-BCEE-FB4F-9802-4D61073E9ECD}" sibTransId="{18D2BF48-2679-C043-865C-236075530C0B}"/>
    <dgm:cxn modelId="{E8267198-54D5-434A-9928-DC4D36DF31B9}" type="presOf" srcId="{15E9F13E-6F3A-DE47-AF42-AAFE40D9BCC6}" destId="{9ADA4AA5-8D81-4845-82E3-47DDCEDBE16E}" srcOrd="0" destOrd="0" presId="urn:microsoft.com/office/officeart/2005/8/layout/list1"/>
    <dgm:cxn modelId="{1E0F509D-2B5E-DA4F-8E4D-270E27F38796}" type="presOf" srcId="{7B0C6597-ABC3-5E4F-BF93-38742306E0B2}" destId="{9C185153-152C-D943-8B6D-FBB0449897B1}" srcOrd="0" destOrd="0" presId="urn:microsoft.com/office/officeart/2005/8/layout/list1"/>
    <dgm:cxn modelId="{C4A9DA9F-D8D3-534A-93B0-4383E59347F9}" type="presOf" srcId="{491FCB85-8357-4F4B-B05D-5484C13F4329}" destId="{EDD02C74-B40F-CD4C-8FCA-DBC81872B19F}" srcOrd="0" destOrd="0" presId="urn:microsoft.com/office/officeart/2005/8/layout/list1"/>
    <dgm:cxn modelId="{B54D3EA4-44C1-8545-A9A1-7FF15A0AF0B8}" type="presOf" srcId="{A14DE3FD-071D-4848-A327-11FD94BE7480}" destId="{BAB3709E-891A-2C49-B74B-15794BD79DCF}" srcOrd="0" destOrd="0" presId="urn:microsoft.com/office/officeart/2005/8/layout/list1"/>
    <dgm:cxn modelId="{884F11A7-4D11-3E40-82D6-CC8CA5EBF163}" type="presOf" srcId="{6272BAFF-0A09-1B4A-9CA5-D158D937E7C3}" destId="{F347A860-BF20-F343-AE0E-F894CF3A2B77}" srcOrd="0" destOrd="0" presId="urn:microsoft.com/office/officeart/2005/8/layout/list1"/>
    <dgm:cxn modelId="{519A31AF-9ADC-1040-88F8-1F89FF4BE6B4}" type="presOf" srcId="{7B0C6597-ABC3-5E4F-BF93-38742306E0B2}" destId="{BA985232-B7AE-214D-B627-6183C6D03381}" srcOrd="1" destOrd="0" presId="urn:microsoft.com/office/officeart/2005/8/layout/list1"/>
    <dgm:cxn modelId="{1ACDA3C0-F47A-D842-B485-0EFCFBC0D319}" type="presOf" srcId="{7614CB46-C29C-664D-9BC3-3176EC3774A3}" destId="{9C018BB4-A654-5040-91D2-3536EB220543}" srcOrd="0" destOrd="0" presId="urn:microsoft.com/office/officeart/2005/8/layout/list1"/>
    <dgm:cxn modelId="{0B3353C1-4F1A-5846-9545-6A4FADF851DC}" type="presOf" srcId="{7614CB46-C29C-664D-9BC3-3176EC3774A3}" destId="{F5A2D54C-DF6E-2240-B8E6-152B0641B7CD}" srcOrd="1" destOrd="0" presId="urn:microsoft.com/office/officeart/2005/8/layout/list1"/>
    <dgm:cxn modelId="{85163ACB-D1D0-7D41-9628-B13A3CE04E35}" srcId="{7614CB46-C29C-664D-9BC3-3176EC3774A3}" destId="{A14DE3FD-071D-4848-A327-11FD94BE7480}" srcOrd="0" destOrd="0" parTransId="{6DF2F26D-DA4C-354A-B681-96E77E1C3DEC}" sibTransId="{97695905-3095-6F41-BE04-6EF04FB595E7}"/>
    <dgm:cxn modelId="{C7C6BDD3-0855-0A4F-A2A1-5C57358DAFBD}" type="presOf" srcId="{15E9F13E-6F3A-DE47-AF42-AAFE40D9BCC6}" destId="{49DE32D0-A3E0-634B-A0BA-EB313BB093B1}" srcOrd="1" destOrd="0" presId="urn:microsoft.com/office/officeart/2005/8/layout/list1"/>
    <dgm:cxn modelId="{DB022FDA-257A-7047-B359-A5944E95ED5D}" srcId="{7B0C6597-ABC3-5E4F-BF93-38742306E0B2}" destId="{B341C437-17B1-5E47-8382-52377672EAEE}" srcOrd="0" destOrd="0" parTransId="{93232793-6147-2F42-BF24-4A98DC18AE63}" sibTransId="{843524D9-B861-F54C-897D-E804C4CE086B}"/>
    <dgm:cxn modelId="{08CD32DA-80E7-D84A-A163-A154631F7B26}" type="presOf" srcId="{B55A9BA4-A4E5-F749-A99D-958FB8B485AD}" destId="{88B01C00-B76C-3947-AC33-98172F4ED25D}" srcOrd="0" destOrd="0" presId="urn:microsoft.com/office/officeart/2005/8/layout/list1"/>
    <dgm:cxn modelId="{A5656EF0-2431-0C4C-92D7-3E3790D06210}" type="presOf" srcId="{49530B86-CEB5-8443-BCA3-BE15206FF3FD}" destId="{3ADE7EA7-5C2B-0149-81B6-8B0314A71EF4}" srcOrd="1" destOrd="0" presId="urn:microsoft.com/office/officeart/2005/8/layout/list1"/>
    <dgm:cxn modelId="{ACA9A7F3-196F-0E42-B188-6548B194A38F}" type="presOf" srcId="{49530B86-CEB5-8443-BCA3-BE15206FF3FD}" destId="{D4E7FFE6-8577-3D4F-9934-63B359F29951}" srcOrd="0" destOrd="0" presId="urn:microsoft.com/office/officeart/2005/8/layout/list1"/>
    <dgm:cxn modelId="{AC649DF8-F572-E544-A091-1DA678B24D0D}" srcId="{15E9F13E-6F3A-DE47-AF42-AAFE40D9BCC6}" destId="{524F4694-479A-634E-A94B-FBA266C58145}" srcOrd="0" destOrd="0" parTransId="{D36FC29E-8ED0-F748-90C3-DFEF50BD8E3F}" sibTransId="{3FE53754-6A36-C946-9877-1E20E39F25E4}"/>
    <dgm:cxn modelId="{3289B6A0-4A30-934B-A790-35BEE69EA625}" type="presParOf" srcId="{2BCFD59D-931A-5641-8EF6-120332DFB91E}" destId="{A7842911-1265-AA4D-9D75-96027A8FA5A6}" srcOrd="0" destOrd="0" presId="urn:microsoft.com/office/officeart/2005/8/layout/list1"/>
    <dgm:cxn modelId="{19EC9C1F-CABA-7143-B23E-5F60623CE213}" type="presParOf" srcId="{A7842911-1265-AA4D-9D75-96027A8FA5A6}" destId="{9ADA4AA5-8D81-4845-82E3-47DDCEDBE16E}" srcOrd="0" destOrd="0" presId="urn:microsoft.com/office/officeart/2005/8/layout/list1"/>
    <dgm:cxn modelId="{A019E3C2-D20D-D94B-8098-EA3C7260B631}" type="presParOf" srcId="{A7842911-1265-AA4D-9D75-96027A8FA5A6}" destId="{49DE32D0-A3E0-634B-A0BA-EB313BB093B1}" srcOrd="1" destOrd="0" presId="urn:microsoft.com/office/officeart/2005/8/layout/list1"/>
    <dgm:cxn modelId="{C8319237-C79A-464D-8FEA-BA0940A7E8BD}" type="presParOf" srcId="{2BCFD59D-931A-5641-8EF6-120332DFB91E}" destId="{4034D5E1-0DCE-3D4F-A823-6B5FF55DCB3D}" srcOrd="1" destOrd="0" presId="urn:microsoft.com/office/officeart/2005/8/layout/list1"/>
    <dgm:cxn modelId="{09F11CCC-C2B9-E742-A5A2-16B1CDA89434}" type="presParOf" srcId="{2BCFD59D-931A-5641-8EF6-120332DFB91E}" destId="{24C470D0-E073-9C48-8B05-D345ECE226DF}" srcOrd="2" destOrd="0" presId="urn:microsoft.com/office/officeart/2005/8/layout/list1"/>
    <dgm:cxn modelId="{DA6C4D78-F32E-3D4C-B2EA-AB5F1A205F7E}" type="presParOf" srcId="{2BCFD59D-931A-5641-8EF6-120332DFB91E}" destId="{3F0318AA-E6EE-8E48-A563-A6343B85177E}" srcOrd="3" destOrd="0" presId="urn:microsoft.com/office/officeart/2005/8/layout/list1"/>
    <dgm:cxn modelId="{3C49A62B-58BB-7148-8496-BA4BB77E952D}" type="presParOf" srcId="{2BCFD59D-931A-5641-8EF6-120332DFB91E}" destId="{B288BDAA-1110-214B-8FD3-E67B13D69B6E}" srcOrd="4" destOrd="0" presId="urn:microsoft.com/office/officeart/2005/8/layout/list1"/>
    <dgm:cxn modelId="{0C5D1825-BB01-9848-AF7B-4F17D05C9815}" type="presParOf" srcId="{B288BDAA-1110-214B-8FD3-E67B13D69B6E}" destId="{EDD02C74-B40F-CD4C-8FCA-DBC81872B19F}" srcOrd="0" destOrd="0" presId="urn:microsoft.com/office/officeart/2005/8/layout/list1"/>
    <dgm:cxn modelId="{B597EF60-8F97-1949-A806-F94289F317C0}" type="presParOf" srcId="{B288BDAA-1110-214B-8FD3-E67B13D69B6E}" destId="{B6590F0A-960D-A44D-9693-1DDA5793ED80}" srcOrd="1" destOrd="0" presId="urn:microsoft.com/office/officeart/2005/8/layout/list1"/>
    <dgm:cxn modelId="{550D4083-2E71-2A44-9511-9E024686723C}" type="presParOf" srcId="{2BCFD59D-931A-5641-8EF6-120332DFB91E}" destId="{E25A1E38-D126-B846-A025-C8D7510DB80E}" srcOrd="5" destOrd="0" presId="urn:microsoft.com/office/officeart/2005/8/layout/list1"/>
    <dgm:cxn modelId="{1B363758-4F0D-B941-A31E-E84ADB8707C2}" type="presParOf" srcId="{2BCFD59D-931A-5641-8EF6-120332DFB91E}" destId="{F347A860-BF20-F343-AE0E-F894CF3A2B77}" srcOrd="6" destOrd="0" presId="urn:microsoft.com/office/officeart/2005/8/layout/list1"/>
    <dgm:cxn modelId="{92D3E50B-C104-534D-A6F9-C4A85C46621E}" type="presParOf" srcId="{2BCFD59D-931A-5641-8EF6-120332DFB91E}" destId="{2B4F25B6-A242-3942-931E-63ED986B2BBE}" srcOrd="7" destOrd="0" presId="urn:microsoft.com/office/officeart/2005/8/layout/list1"/>
    <dgm:cxn modelId="{8CC95261-F3CA-7243-BBEF-8F4DB0790CA9}" type="presParOf" srcId="{2BCFD59D-931A-5641-8EF6-120332DFB91E}" destId="{E2F88B07-3075-9444-8AB1-4BF5DBAEDD9B}" srcOrd="8" destOrd="0" presId="urn:microsoft.com/office/officeart/2005/8/layout/list1"/>
    <dgm:cxn modelId="{FA194C6C-90F5-A747-8C63-23ED0013DEC0}" type="presParOf" srcId="{E2F88B07-3075-9444-8AB1-4BF5DBAEDD9B}" destId="{9C185153-152C-D943-8B6D-FBB0449897B1}" srcOrd="0" destOrd="0" presId="urn:microsoft.com/office/officeart/2005/8/layout/list1"/>
    <dgm:cxn modelId="{4ADE8B9C-542B-3441-A351-998161AC81D8}" type="presParOf" srcId="{E2F88B07-3075-9444-8AB1-4BF5DBAEDD9B}" destId="{BA985232-B7AE-214D-B627-6183C6D03381}" srcOrd="1" destOrd="0" presId="urn:microsoft.com/office/officeart/2005/8/layout/list1"/>
    <dgm:cxn modelId="{2E0A754E-2488-D542-9CBA-CCBD5A6F759F}" type="presParOf" srcId="{2BCFD59D-931A-5641-8EF6-120332DFB91E}" destId="{2068409E-150D-F945-9411-969D30DAB1CB}" srcOrd="9" destOrd="0" presId="urn:microsoft.com/office/officeart/2005/8/layout/list1"/>
    <dgm:cxn modelId="{C7A91268-0468-3442-B893-8D20FEC8B195}" type="presParOf" srcId="{2BCFD59D-931A-5641-8EF6-120332DFB91E}" destId="{D121F9AD-CE7C-774F-8AB4-1CD37265180C}" srcOrd="10" destOrd="0" presId="urn:microsoft.com/office/officeart/2005/8/layout/list1"/>
    <dgm:cxn modelId="{6C2AA879-06C0-2549-A788-68D7E506A08B}" type="presParOf" srcId="{2BCFD59D-931A-5641-8EF6-120332DFB91E}" destId="{812B8A31-D98F-5F4D-85DC-FDF903C9EADF}" srcOrd="11" destOrd="0" presId="urn:microsoft.com/office/officeart/2005/8/layout/list1"/>
    <dgm:cxn modelId="{0D408781-E3EB-9C4A-BD65-EBD59BFAADC5}" type="presParOf" srcId="{2BCFD59D-931A-5641-8EF6-120332DFB91E}" destId="{58B90200-A447-7E46-A7F5-BF74B8765A7C}" srcOrd="12" destOrd="0" presId="urn:microsoft.com/office/officeart/2005/8/layout/list1"/>
    <dgm:cxn modelId="{E553A145-7433-E344-9E13-B0DC6BCB6194}" type="presParOf" srcId="{58B90200-A447-7E46-A7F5-BF74B8765A7C}" destId="{D4E7FFE6-8577-3D4F-9934-63B359F29951}" srcOrd="0" destOrd="0" presId="urn:microsoft.com/office/officeart/2005/8/layout/list1"/>
    <dgm:cxn modelId="{4225F08A-2B6A-9C43-8441-34A6B5CEC344}" type="presParOf" srcId="{58B90200-A447-7E46-A7F5-BF74B8765A7C}" destId="{3ADE7EA7-5C2B-0149-81B6-8B0314A71EF4}" srcOrd="1" destOrd="0" presId="urn:microsoft.com/office/officeart/2005/8/layout/list1"/>
    <dgm:cxn modelId="{48750C7F-317C-F440-8950-A04DDDFB12A8}" type="presParOf" srcId="{2BCFD59D-931A-5641-8EF6-120332DFB91E}" destId="{9845803D-461D-C840-8A9F-1E8339ED3AE7}" srcOrd="13" destOrd="0" presId="urn:microsoft.com/office/officeart/2005/8/layout/list1"/>
    <dgm:cxn modelId="{54C73769-5AE5-1344-B311-244E761EB084}" type="presParOf" srcId="{2BCFD59D-931A-5641-8EF6-120332DFB91E}" destId="{88B01C00-B76C-3947-AC33-98172F4ED25D}" srcOrd="14" destOrd="0" presId="urn:microsoft.com/office/officeart/2005/8/layout/list1"/>
    <dgm:cxn modelId="{C0F31F14-2E9E-894D-BC7F-7FD9E2079F41}" type="presParOf" srcId="{2BCFD59D-931A-5641-8EF6-120332DFB91E}" destId="{6C9F4F91-C7CE-F84F-9CB4-7ADCB885E7D8}" srcOrd="15" destOrd="0" presId="urn:microsoft.com/office/officeart/2005/8/layout/list1"/>
    <dgm:cxn modelId="{5ABDB1F9-8926-6748-9EB3-7C41990F951E}" type="presParOf" srcId="{2BCFD59D-931A-5641-8EF6-120332DFB91E}" destId="{43EE67AF-BB2F-8047-AB87-93188F4A1C1C}" srcOrd="16" destOrd="0" presId="urn:microsoft.com/office/officeart/2005/8/layout/list1"/>
    <dgm:cxn modelId="{F5EAF5E9-DC97-B34F-9C93-175490A3B233}" type="presParOf" srcId="{43EE67AF-BB2F-8047-AB87-93188F4A1C1C}" destId="{9C018BB4-A654-5040-91D2-3536EB220543}" srcOrd="0" destOrd="0" presId="urn:microsoft.com/office/officeart/2005/8/layout/list1"/>
    <dgm:cxn modelId="{7EB71844-C5C7-E149-8181-0891B260B55B}" type="presParOf" srcId="{43EE67AF-BB2F-8047-AB87-93188F4A1C1C}" destId="{F5A2D54C-DF6E-2240-B8E6-152B0641B7CD}" srcOrd="1" destOrd="0" presId="urn:microsoft.com/office/officeart/2005/8/layout/list1"/>
    <dgm:cxn modelId="{06688D2D-7321-CC49-969D-9D8DB28DD921}" type="presParOf" srcId="{2BCFD59D-931A-5641-8EF6-120332DFB91E}" destId="{AE8F8B95-59BB-1D41-916D-070E2D365198}" srcOrd="17" destOrd="0" presId="urn:microsoft.com/office/officeart/2005/8/layout/list1"/>
    <dgm:cxn modelId="{16FE085F-1762-9D41-8563-EDC29261136D}" type="presParOf" srcId="{2BCFD59D-931A-5641-8EF6-120332DFB91E}" destId="{BAB3709E-891A-2C49-B74B-15794BD79DCF}"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36A4A5-1D56-B443-A7F8-3957C44F0C68}"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ACEBC078-E7EA-7A4F-A3E8-FC306EBD1ADE}">
      <dgm:prSet phldrT="[Text]"/>
      <dgm:spPr>
        <a:solidFill>
          <a:schemeClr val="accent5">
            <a:lumMod val="60000"/>
            <a:lumOff val="40000"/>
          </a:schemeClr>
        </a:solidFill>
      </dgm:spPr>
      <dgm:t>
        <a:bodyPr/>
        <a:lstStyle/>
        <a:p>
          <a:r>
            <a:rPr lang="en-US" dirty="0"/>
            <a:t>Tautology</a:t>
          </a:r>
        </a:p>
      </dgm:t>
    </dgm:pt>
    <dgm:pt modelId="{F8E8BAA2-73E1-914C-ADCA-DACB56961048}" type="parTrans" cxnId="{F1E4644B-D629-D34C-A559-4C7EA118BC1F}">
      <dgm:prSet/>
      <dgm:spPr/>
      <dgm:t>
        <a:bodyPr/>
        <a:lstStyle/>
        <a:p>
          <a:endParaRPr lang="en-US"/>
        </a:p>
      </dgm:t>
    </dgm:pt>
    <dgm:pt modelId="{CDA24F98-DC70-8345-BA3A-ED90939B6166}" type="sibTrans" cxnId="{F1E4644B-D629-D34C-A559-4C7EA118BC1F}">
      <dgm:prSet/>
      <dgm:spPr/>
      <dgm:t>
        <a:bodyPr/>
        <a:lstStyle/>
        <a:p>
          <a:endParaRPr lang="en-US"/>
        </a:p>
      </dgm:t>
    </dgm:pt>
    <dgm:pt modelId="{67270846-97F9-EE49-ADD0-9AB3ABA1BEF2}">
      <dgm:prSet/>
      <dgm:spPr>
        <a:solidFill>
          <a:schemeClr val="accent5">
            <a:lumMod val="75000"/>
          </a:schemeClr>
        </a:solidFill>
      </dgm:spPr>
      <dgm:t>
        <a:bodyPr/>
        <a:lstStyle/>
        <a:p>
          <a:r>
            <a:rPr lang="en-US" b="1" dirty="0"/>
            <a:t>This form of attack injects code in one or more conditional statements so that they always evaluate to true</a:t>
          </a:r>
        </a:p>
      </dgm:t>
    </dgm:pt>
    <dgm:pt modelId="{55C7D02F-A7BE-AB41-AD71-58DCDA72FC35}" type="parTrans" cxnId="{D0189D8D-3279-C94E-AC2C-F7A4D20FDC06}">
      <dgm:prSet/>
      <dgm:spPr/>
      <dgm:t>
        <a:bodyPr/>
        <a:lstStyle/>
        <a:p>
          <a:endParaRPr lang="en-US"/>
        </a:p>
      </dgm:t>
    </dgm:pt>
    <dgm:pt modelId="{8D05F0E5-12C3-0649-A0F2-1EFAB46254B0}" type="sibTrans" cxnId="{D0189D8D-3279-C94E-AC2C-F7A4D20FDC06}">
      <dgm:prSet/>
      <dgm:spPr/>
      <dgm:t>
        <a:bodyPr/>
        <a:lstStyle/>
        <a:p>
          <a:endParaRPr lang="en-US"/>
        </a:p>
      </dgm:t>
    </dgm:pt>
    <dgm:pt modelId="{34228D19-D1D7-044D-8E8B-0E15BD750051}">
      <dgm:prSet/>
      <dgm:spPr>
        <a:solidFill>
          <a:schemeClr val="accent5">
            <a:lumMod val="60000"/>
            <a:lumOff val="40000"/>
          </a:schemeClr>
        </a:solidFill>
      </dgm:spPr>
      <dgm:t>
        <a:bodyPr/>
        <a:lstStyle/>
        <a:p>
          <a:r>
            <a:rPr lang="en-US"/>
            <a:t>End-of-line comment</a:t>
          </a:r>
          <a:endParaRPr lang="en-US" dirty="0"/>
        </a:p>
      </dgm:t>
    </dgm:pt>
    <dgm:pt modelId="{1E05A239-22DF-D54E-B7E9-63B20EF6FFE8}" type="parTrans" cxnId="{B1FE1707-DEDB-A147-9D0C-3391157696D7}">
      <dgm:prSet/>
      <dgm:spPr/>
      <dgm:t>
        <a:bodyPr/>
        <a:lstStyle/>
        <a:p>
          <a:endParaRPr lang="en-US"/>
        </a:p>
      </dgm:t>
    </dgm:pt>
    <dgm:pt modelId="{A8628DE3-6C7E-3146-9BC1-7D9287F3420F}" type="sibTrans" cxnId="{B1FE1707-DEDB-A147-9D0C-3391157696D7}">
      <dgm:prSet/>
      <dgm:spPr/>
      <dgm:t>
        <a:bodyPr/>
        <a:lstStyle/>
        <a:p>
          <a:endParaRPr lang="en-US"/>
        </a:p>
      </dgm:t>
    </dgm:pt>
    <dgm:pt modelId="{6C0F46F0-0B5A-3F40-88EC-E90976F577B4}">
      <dgm:prSet/>
      <dgm:spPr>
        <a:solidFill>
          <a:schemeClr val="accent5">
            <a:lumMod val="75000"/>
          </a:schemeClr>
        </a:solidFill>
      </dgm:spPr>
      <dgm:t>
        <a:bodyPr/>
        <a:lstStyle/>
        <a:p>
          <a:r>
            <a:rPr lang="en-US" b="1" dirty="0"/>
            <a:t>After injecting code into a particular field, legitimate code that follows are nullified through usage of end of line comments</a:t>
          </a:r>
        </a:p>
      </dgm:t>
    </dgm:pt>
    <dgm:pt modelId="{573AA75E-990B-6B4F-A476-DD1CC84356BB}" type="parTrans" cxnId="{163AED0D-4A2B-9946-9AD7-18986ECBE66E}">
      <dgm:prSet/>
      <dgm:spPr/>
      <dgm:t>
        <a:bodyPr/>
        <a:lstStyle/>
        <a:p>
          <a:endParaRPr lang="en-US"/>
        </a:p>
      </dgm:t>
    </dgm:pt>
    <dgm:pt modelId="{0981E412-3863-7B42-95A7-FF0880F17D46}" type="sibTrans" cxnId="{163AED0D-4A2B-9946-9AD7-18986ECBE66E}">
      <dgm:prSet/>
      <dgm:spPr/>
      <dgm:t>
        <a:bodyPr/>
        <a:lstStyle/>
        <a:p>
          <a:endParaRPr lang="en-US"/>
        </a:p>
      </dgm:t>
    </dgm:pt>
    <dgm:pt modelId="{8614E2D0-388F-604D-A116-70AC0093995F}">
      <dgm:prSet/>
      <dgm:spPr>
        <a:solidFill>
          <a:schemeClr val="accent5">
            <a:lumMod val="60000"/>
            <a:lumOff val="40000"/>
          </a:schemeClr>
        </a:solidFill>
      </dgm:spPr>
      <dgm:t>
        <a:bodyPr/>
        <a:lstStyle/>
        <a:p>
          <a:r>
            <a:rPr lang="en-US"/>
            <a:t>Piggybacked queries</a:t>
          </a:r>
          <a:endParaRPr lang="en-US" dirty="0"/>
        </a:p>
      </dgm:t>
    </dgm:pt>
    <dgm:pt modelId="{B46A43A5-FB5D-8546-9BA6-D1C2F318B074}" type="parTrans" cxnId="{45470ABB-9329-3E40-ACBE-10D17B4EFF0B}">
      <dgm:prSet/>
      <dgm:spPr/>
      <dgm:t>
        <a:bodyPr/>
        <a:lstStyle/>
        <a:p>
          <a:endParaRPr lang="en-US"/>
        </a:p>
      </dgm:t>
    </dgm:pt>
    <dgm:pt modelId="{F3183F6B-DCDA-2445-9835-91D4D0F719C8}" type="sibTrans" cxnId="{45470ABB-9329-3E40-ACBE-10D17B4EFF0B}">
      <dgm:prSet/>
      <dgm:spPr/>
      <dgm:t>
        <a:bodyPr/>
        <a:lstStyle/>
        <a:p>
          <a:endParaRPr lang="en-US"/>
        </a:p>
      </dgm:t>
    </dgm:pt>
    <dgm:pt modelId="{8333F74C-460C-6B40-92C0-65084CA26A81}">
      <dgm:prSet/>
      <dgm:spPr>
        <a:solidFill>
          <a:schemeClr val="accent5">
            <a:lumMod val="75000"/>
          </a:schemeClr>
        </a:solidFill>
      </dgm:spPr>
      <dgm:t>
        <a:bodyPr/>
        <a:lstStyle/>
        <a:p>
          <a:r>
            <a:rPr lang="en-US" b="1" dirty="0"/>
            <a:t>The attacker adds additional queries beyond the intended query, piggy-backing the attack on top of a legitimate request</a:t>
          </a:r>
        </a:p>
      </dgm:t>
    </dgm:pt>
    <dgm:pt modelId="{AE193CF4-EF6D-0747-B409-E1BE60D080D8}" type="parTrans" cxnId="{5F4D0858-4B55-C54A-B080-3DAC88C73197}">
      <dgm:prSet/>
      <dgm:spPr/>
      <dgm:t>
        <a:bodyPr/>
        <a:lstStyle/>
        <a:p>
          <a:endParaRPr lang="en-US"/>
        </a:p>
      </dgm:t>
    </dgm:pt>
    <dgm:pt modelId="{B1809651-F0E6-6446-830D-2D620448EB82}" type="sibTrans" cxnId="{5F4D0858-4B55-C54A-B080-3DAC88C73197}">
      <dgm:prSet/>
      <dgm:spPr/>
      <dgm:t>
        <a:bodyPr/>
        <a:lstStyle/>
        <a:p>
          <a:endParaRPr lang="en-US"/>
        </a:p>
      </dgm:t>
    </dgm:pt>
    <dgm:pt modelId="{698C345E-7CDA-D74E-99A3-F2EEF9541263}" type="pres">
      <dgm:prSet presAssocID="{DE36A4A5-1D56-B443-A7F8-3957C44F0C68}" presName="theList" presStyleCnt="0">
        <dgm:presLayoutVars>
          <dgm:dir/>
          <dgm:animLvl val="lvl"/>
          <dgm:resizeHandles val="exact"/>
        </dgm:presLayoutVars>
      </dgm:prSet>
      <dgm:spPr/>
    </dgm:pt>
    <dgm:pt modelId="{55731FAD-BF34-2740-B67F-7D97CE5A80D7}" type="pres">
      <dgm:prSet presAssocID="{ACEBC078-E7EA-7A4F-A3E8-FC306EBD1ADE}" presName="compNode" presStyleCnt="0"/>
      <dgm:spPr/>
    </dgm:pt>
    <dgm:pt modelId="{C45D1C11-89A4-E240-8721-E35E66514F65}" type="pres">
      <dgm:prSet presAssocID="{ACEBC078-E7EA-7A4F-A3E8-FC306EBD1ADE}" presName="aNode" presStyleLbl="bgShp" presStyleIdx="0" presStyleCnt="3"/>
      <dgm:spPr/>
    </dgm:pt>
    <dgm:pt modelId="{B1193558-D85A-9342-A627-7C323B21D1ED}" type="pres">
      <dgm:prSet presAssocID="{ACEBC078-E7EA-7A4F-A3E8-FC306EBD1ADE}" presName="textNode" presStyleLbl="bgShp" presStyleIdx="0" presStyleCnt="3"/>
      <dgm:spPr/>
    </dgm:pt>
    <dgm:pt modelId="{42F0E1C0-FAD9-D64D-9BF6-AEAC28936CEF}" type="pres">
      <dgm:prSet presAssocID="{ACEBC078-E7EA-7A4F-A3E8-FC306EBD1ADE}" presName="compChildNode" presStyleCnt="0"/>
      <dgm:spPr/>
    </dgm:pt>
    <dgm:pt modelId="{053E6AF2-F23E-A047-80FC-19CA0278C17F}" type="pres">
      <dgm:prSet presAssocID="{ACEBC078-E7EA-7A4F-A3E8-FC306EBD1ADE}" presName="theInnerList" presStyleCnt="0"/>
      <dgm:spPr/>
    </dgm:pt>
    <dgm:pt modelId="{506A1A02-5F73-E44D-AEDA-54A08CE56047}" type="pres">
      <dgm:prSet presAssocID="{67270846-97F9-EE49-ADD0-9AB3ABA1BEF2}" presName="childNode" presStyleLbl="node1" presStyleIdx="0" presStyleCnt="3">
        <dgm:presLayoutVars>
          <dgm:bulletEnabled val="1"/>
        </dgm:presLayoutVars>
      </dgm:prSet>
      <dgm:spPr/>
    </dgm:pt>
    <dgm:pt modelId="{7D59A28F-2D05-494F-85D9-07A3E273055E}" type="pres">
      <dgm:prSet presAssocID="{ACEBC078-E7EA-7A4F-A3E8-FC306EBD1ADE}" presName="aSpace" presStyleCnt="0"/>
      <dgm:spPr/>
    </dgm:pt>
    <dgm:pt modelId="{F74E0FA8-550A-9543-99DA-3AE9BD6B9A38}" type="pres">
      <dgm:prSet presAssocID="{34228D19-D1D7-044D-8E8B-0E15BD750051}" presName="compNode" presStyleCnt="0"/>
      <dgm:spPr/>
    </dgm:pt>
    <dgm:pt modelId="{9E01E2B1-6C69-B84F-BFCD-CAFB22159800}" type="pres">
      <dgm:prSet presAssocID="{34228D19-D1D7-044D-8E8B-0E15BD750051}" presName="aNode" presStyleLbl="bgShp" presStyleIdx="1" presStyleCnt="3"/>
      <dgm:spPr/>
    </dgm:pt>
    <dgm:pt modelId="{414C707A-F50F-DD41-B93D-34D30C5E0AB6}" type="pres">
      <dgm:prSet presAssocID="{34228D19-D1D7-044D-8E8B-0E15BD750051}" presName="textNode" presStyleLbl="bgShp" presStyleIdx="1" presStyleCnt="3"/>
      <dgm:spPr/>
    </dgm:pt>
    <dgm:pt modelId="{252014CC-D311-734B-A1DF-5F52FB0FAE35}" type="pres">
      <dgm:prSet presAssocID="{34228D19-D1D7-044D-8E8B-0E15BD750051}" presName="compChildNode" presStyleCnt="0"/>
      <dgm:spPr/>
    </dgm:pt>
    <dgm:pt modelId="{6668F0D8-83FF-A348-81C2-02739C661545}" type="pres">
      <dgm:prSet presAssocID="{34228D19-D1D7-044D-8E8B-0E15BD750051}" presName="theInnerList" presStyleCnt="0"/>
      <dgm:spPr/>
    </dgm:pt>
    <dgm:pt modelId="{D1974B89-9490-614E-9829-C4BAC49AFC09}" type="pres">
      <dgm:prSet presAssocID="{6C0F46F0-0B5A-3F40-88EC-E90976F577B4}" presName="childNode" presStyleLbl="node1" presStyleIdx="1" presStyleCnt="3">
        <dgm:presLayoutVars>
          <dgm:bulletEnabled val="1"/>
        </dgm:presLayoutVars>
      </dgm:prSet>
      <dgm:spPr/>
    </dgm:pt>
    <dgm:pt modelId="{BEF8E2FA-5680-2E42-9EC5-29D4814AC444}" type="pres">
      <dgm:prSet presAssocID="{34228D19-D1D7-044D-8E8B-0E15BD750051}" presName="aSpace" presStyleCnt="0"/>
      <dgm:spPr/>
    </dgm:pt>
    <dgm:pt modelId="{35C021C8-A497-C741-A162-AEF1463B9F87}" type="pres">
      <dgm:prSet presAssocID="{8614E2D0-388F-604D-A116-70AC0093995F}" presName="compNode" presStyleCnt="0"/>
      <dgm:spPr/>
    </dgm:pt>
    <dgm:pt modelId="{F22DB42E-C4BB-1D48-807A-432D5F1B93FC}" type="pres">
      <dgm:prSet presAssocID="{8614E2D0-388F-604D-A116-70AC0093995F}" presName="aNode" presStyleLbl="bgShp" presStyleIdx="2" presStyleCnt="3"/>
      <dgm:spPr/>
    </dgm:pt>
    <dgm:pt modelId="{69559F1C-3E8F-D543-B360-96FF8B324461}" type="pres">
      <dgm:prSet presAssocID="{8614E2D0-388F-604D-A116-70AC0093995F}" presName="textNode" presStyleLbl="bgShp" presStyleIdx="2" presStyleCnt="3"/>
      <dgm:spPr/>
    </dgm:pt>
    <dgm:pt modelId="{EAED30F2-76E6-8D4D-A0A3-87071F28E2DB}" type="pres">
      <dgm:prSet presAssocID="{8614E2D0-388F-604D-A116-70AC0093995F}" presName="compChildNode" presStyleCnt="0"/>
      <dgm:spPr/>
    </dgm:pt>
    <dgm:pt modelId="{A3BCAA16-6FA7-D844-B2BA-6569D592327C}" type="pres">
      <dgm:prSet presAssocID="{8614E2D0-388F-604D-A116-70AC0093995F}" presName="theInnerList" presStyleCnt="0"/>
      <dgm:spPr/>
    </dgm:pt>
    <dgm:pt modelId="{4F6B90D2-4033-0D44-A2F4-961925B6B74A}" type="pres">
      <dgm:prSet presAssocID="{8333F74C-460C-6B40-92C0-65084CA26A81}" presName="childNode" presStyleLbl="node1" presStyleIdx="2" presStyleCnt="3">
        <dgm:presLayoutVars>
          <dgm:bulletEnabled val="1"/>
        </dgm:presLayoutVars>
      </dgm:prSet>
      <dgm:spPr/>
    </dgm:pt>
  </dgm:ptLst>
  <dgm:cxnLst>
    <dgm:cxn modelId="{B1FE1707-DEDB-A147-9D0C-3391157696D7}" srcId="{DE36A4A5-1D56-B443-A7F8-3957C44F0C68}" destId="{34228D19-D1D7-044D-8E8B-0E15BD750051}" srcOrd="1" destOrd="0" parTransId="{1E05A239-22DF-D54E-B7E9-63B20EF6FFE8}" sibTransId="{A8628DE3-6C7E-3146-9BC1-7D9287F3420F}"/>
    <dgm:cxn modelId="{79C2D608-3DB7-0F49-9D10-3F92A178BA3D}" type="presOf" srcId="{34228D19-D1D7-044D-8E8B-0E15BD750051}" destId="{414C707A-F50F-DD41-B93D-34D30C5E0AB6}" srcOrd="1" destOrd="0" presId="urn:microsoft.com/office/officeart/2005/8/layout/lProcess2"/>
    <dgm:cxn modelId="{163AED0D-4A2B-9946-9AD7-18986ECBE66E}" srcId="{34228D19-D1D7-044D-8E8B-0E15BD750051}" destId="{6C0F46F0-0B5A-3F40-88EC-E90976F577B4}" srcOrd="0" destOrd="0" parTransId="{573AA75E-990B-6B4F-A476-DD1CC84356BB}" sibTransId="{0981E412-3863-7B42-95A7-FF0880F17D46}"/>
    <dgm:cxn modelId="{7AB07012-62FA-6949-999D-B24120295565}" type="presOf" srcId="{34228D19-D1D7-044D-8E8B-0E15BD750051}" destId="{9E01E2B1-6C69-B84F-BFCD-CAFB22159800}" srcOrd="0" destOrd="0" presId="urn:microsoft.com/office/officeart/2005/8/layout/lProcess2"/>
    <dgm:cxn modelId="{822C5D19-15C0-6E44-8B3A-4D438C2D65B7}" type="presOf" srcId="{8614E2D0-388F-604D-A116-70AC0093995F}" destId="{69559F1C-3E8F-D543-B360-96FF8B324461}" srcOrd="1" destOrd="0" presId="urn:microsoft.com/office/officeart/2005/8/layout/lProcess2"/>
    <dgm:cxn modelId="{BB42D025-9B51-974A-8F92-1C6611A078D7}" type="presOf" srcId="{ACEBC078-E7EA-7A4F-A3E8-FC306EBD1ADE}" destId="{C45D1C11-89A4-E240-8721-E35E66514F65}" srcOrd="0" destOrd="0" presId="urn:microsoft.com/office/officeart/2005/8/layout/lProcess2"/>
    <dgm:cxn modelId="{AF2DB03A-ED70-8749-8993-50BAC9AE5998}" type="presOf" srcId="{ACEBC078-E7EA-7A4F-A3E8-FC306EBD1ADE}" destId="{B1193558-D85A-9342-A627-7C323B21D1ED}" srcOrd="1" destOrd="0" presId="urn:microsoft.com/office/officeart/2005/8/layout/lProcess2"/>
    <dgm:cxn modelId="{F1E4644B-D629-D34C-A559-4C7EA118BC1F}" srcId="{DE36A4A5-1D56-B443-A7F8-3957C44F0C68}" destId="{ACEBC078-E7EA-7A4F-A3E8-FC306EBD1ADE}" srcOrd="0" destOrd="0" parTransId="{F8E8BAA2-73E1-914C-ADCA-DACB56961048}" sibTransId="{CDA24F98-DC70-8345-BA3A-ED90939B6166}"/>
    <dgm:cxn modelId="{5F4D0858-4B55-C54A-B080-3DAC88C73197}" srcId="{8614E2D0-388F-604D-A116-70AC0093995F}" destId="{8333F74C-460C-6B40-92C0-65084CA26A81}" srcOrd="0" destOrd="0" parTransId="{AE193CF4-EF6D-0747-B409-E1BE60D080D8}" sibTransId="{B1809651-F0E6-6446-830D-2D620448EB82}"/>
    <dgm:cxn modelId="{A88B7489-04B3-8D42-B468-1B44026B310A}" type="presOf" srcId="{8333F74C-460C-6B40-92C0-65084CA26A81}" destId="{4F6B90D2-4033-0D44-A2F4-961925B6B74A}" srcOrd="0" destOrd="0" presId="urn:microsoft.com/office/officeart/2005/8/layout/lProcess2"/>
    <dgm:cxn modelId="{D0189D8D-3279-C94E-AC2C-F7A4D20FDC06}" srcId="{ACEBC078-E7EA-7A4F-A3E8-FC306EBD1ADE}" destId="{67270846-97F9-EE49-ADD0-9AB3ABA1BEF2}" srcOrd="0" destOrd="0" parTransId="{55C7D02F-A7BE-AB41-AD71-58DCDA72FC35}" sibTransId="{8D05F0E5-12C3-0649-A0F2-1EFAB46254B0}"/>
    <dgm:cxn modelId="{75C70F9F-D499-D04A-8A81-E0E81D1ABB52}" type="presOf" srcId="{6C0F46F0-0B5A-3F40-88EC-E90976F577B4}" destId="{D1974B89-9490-614E-9829-C4BAC49AFC09}" srcOrd="0" destOrd="0" presId="urn:microsoft.com/office/officeart/2005/8/layout/lProcess2"/>
    <dgm:cxn modelId="{45470ABB-9329-3E40-ACBE-10D17B4EFF0B}" srcId="{DE36A4A5-1D56-B443-A7F8-3957C44F0C68}" destId="{8614E2D0-388F-604D-A116-70AC0093995F}" srcOrd="2" destOrd="0" parTransId="{B46A43A5-FB5D-8546-9BA6-D1C2F318B074}" sibTransId="{F3183F6B-DCDA-2445-9835-91D4D0F719C8}"/>
    <dgm:cxn modelId="{671352BC-447A-6948-A309-CDEDAB5A98AC}" type="presOf" srcId="{67270846-97F9-EE49-ADD0-9AB3ABA1BEF2}" destId="{506A1A02-5F73-E44D-AEDA-54A08CE56047}" srcOrd="0" destOrd="0" presId="urn:microsoft.com/office/officeart/2005/8/layout/lProcess2"/>
    <dgm:cxn modelId="{0A4B91D2-4090-EA4E-ACB9-9E36D06F13D8}" type="presOf" srcId="{DE36A4A5-1D56-B443-A7F8-3957C44F0C68}" destId="{698C345E-7CDA-D74E-99A3-F2EEF9541263}" srcOrd="0" destOrd="0" presId="urn:microsoft.com/office/officeart/2005/8/layout/lProcess2"/>
    <dgm:cxn modelId="{C9E59DE3-0795-5841-88B5-A92403208023}" type="presOf" srcId="{8614E2D0-388F-604D-A116-70AC0093995F}" destId="{F22DB42E-C4BB-1D48-807A-432D5F1B93FC}" srcOrd="0" destOrd="0" presId="urn:microsoft.com/office/officeart/2005/8/layout/lProcess2"/>
    <dgm:cxn modelId="{961F23B0-18A7-544B-8280-10890668AED7}" type="presParOf" srcId="{698C345E-7CDA-D74E-99A3-F2EEF9541263}" destId="{55731FAD-BF34-2740-B67F-7D97CE5A80D7}" srcOrd="0" destOrd="0" presId="urn:microsoft.com/office/officeart/2005/8/layout/lProcess2"/>
    <dgm:cxn modelId="{8BC80C7B-FFE4-2C4A-9654-01FEC2ABD095}" type="presParOf" srcId="{55731FAD-BF34-2740-B67F-7D97CE5A80D7}" destId="{C45D1C11-89A4-E240-8721-E35E66514F65}" srcOrd="0" destOrd="0" presId="urn:microsoft.com/office/officeart/2005/8/layout/lProcess2"/>
    <dgm:cxn modelId="{BEDE5CE8-9D98-734B-BADB-6C3704D20787}" type="presParOf" srcId="{55731FAD-BF34-2740-B67F-7D97CE5A80D7}" destId="{B1193558-D85A-9342-A627-7C323B21D1ED}" srcOrd="1" destOrd="0" presId="urn:microsoft.com/office/officeart/2005/8/layout/lProcess2"/>
    <dgm:cxn modelId="{28133998-D5D8-CD4A-A01F-5F3AC28DC955}" type="presParOf" srcId="{55731FAD-BF34-2740-B67F-7D97CE5A80D7}" destId="{42F0E1C0-FAD9-D64D-9BF6-AEAC28936CEF}" srcOrd="2" destOrd="0" presId="urn:microsoft.com/office/officeart/2005/8/layout/lProcess2"/>
    <dgm:cxn modelId="{490DC589-FAEF-FA49-A1A6-322464DDA8C1}" type="presParOf" srcId="{42F0E1C0-FAD9-D64D-9BF6-AEAC28936CEF}" destId="{053E6AF2-F23E-A047-80FC-19CA0278C17F}" srcOrd="0" destOrd="0" presId="urn:microsoft.com/office/officeart/2005/8/layout/lProcess2"/>
    <dgm:cxn modelId="{6FD50C3B-86C8-1F41-9E70-45B8B29C0EA4}" type="presParOf" srcId="{053E6AF2-F23E-A047-80FC-19CA0278C17F}" destId="{506A1A02-5F73-E44D-AEDA-54A08CE56047}" srcOrd="0" destOrd="0" presId="urn:microsoft.com/office/officeart/2005/8/layout/lProcess2"/>
    <dgm:cxn modelId="{374BF239-20A9-8741-BA61-BF29AAC16216}" type="presParOf" srcId="{698C345E-7CDA-D74E-99A3-F2EEF9541263}" destId="{7D59A28F-2D05-494F-85D9-07A3E273055E}" srcOrd="1" destOrd="0" presId="urn:microsoft.com/office/officeart/2005/8/layout/lProcess2"/>
    <dgm:cxn modelId="{5F6057FE-9F8A-264E-A8E7-9E7A933051AC}" type="presParOf" srcId="{698C345E-7CDA-D74E-99A3-F2EEF9541263}" destId="{F74E0FA8-550A-9543-99DA-3AE9BD6B9A38}" srcOrd="2" destOrd="0" presId="urn:microsoft.com/office/officeart/2005/8/layout/lProcess2"/>
    <dgm:cxn modelId="{8F04843F-EAD7-ED48-9F50-21EF3B10D595}" type="presParOf" srcId="{F74E0FA8-550A-9543-99DA-3AE9BD6B9A38}" destId="{9E01E2B1-6C69-B84F-BFCD-CAFB22159800}" srcOrd="0" destOrd="0" presId="urn:microsoft.com/office/officeart/2005/8/layout/lProcess2"/>
    <dgm:cxn modelId="{3EE2486F-D675-7E47-A950-14D5F3EC45D4}" type="presParOf" srcId="{F74E0FA8-550A-9543-99DA-3AE9BD6B9A38}" destId="{414C707A-F50F-DD41-B93D-34D30C5E0AB6}" srcOrd="1" destOrd="0" presId="urn:microsoft.com/office/officeart/2005/8/layout/lProcess2"/>
    <dgm:cxn modelId="{7383922A-4BE4-3041-85B6-F50E1804C529}" type="presParOf" srcId="{F74E0FA8-550A-9543-99DA-3AE9BD6B9A38}" destId="{252014CC-D311-734B-A1DF-5F52FB0FAE35}" srcOrd="2" destOrd="0" presId="urn:microsoft.com/office/officeart/2005/8/layout/lProcess2"/>
    <dgm:cxn modelId="{484224AF-796F-8C45-A683-0232D3A6CBE9}" type="presParOf" srcId="{252014CC-D311-734B-A1DF-5F52FB0FAE35}" destId="{6668F0D8-83FF-A348-81C2-02739C661545}" srcOrd="0" destOrd="0" presId="urn:microsoft.com/office/officeart/2005/8/layout/lProcess2"/>
    <dgm:cxn modelId="{FB5D058E-C024-4342-B30D-7A7100C5A323}" type="presParOf" srcId="{6668F0D8-83FF-A348-81C2-02739C661545}" destId="{D1974B89-9490-614E-9829-C4BAC49AFC09}" srcOrd="0" destOrd="0" presId="urn:microsoft.com/office/officeart/2005/8/layout/lProcess2"/>
    <dgm:cxn modelId="{D5FEB909-6E3D-2341-945D-81A37092FA02}" type="presParOf" srcId="{698C345E-7CDA-D74E-99A3-F2EEF9541263}" destId="{BEF8E2FA-5680-2E42-9EC5-29D4814AC444}" srcOrd="3" destOrd="0" presId="urn:microsoft.com/office/officeart/2005/8/layout/lProcess2"/>
    <dgm:cxn modelId="{FAB145F1-94B7-7B4C-ABC1-A4412B583CF8}" type="presParOf" srcId="{698C345E-7CDA-D74E-99A3-F2EEF9541263}" destId="{35C021C8-A497-C741-A162-AEF1463B9F87}" srcOrd="4" destOrd="0" presId="urn:microsoft.com/office/officeart/2005/8/layout/lProcess2"/>
    <dgm:cxn modelId="{E4719C81-F7D6-9742-B48E-F8D39DDE01E9}" type="presParOf" srcId="{35C021C8-A497-C741-A162-AEF1463B9F87}" destId="{F22DB42E-C4BB-1D48-807A-432D5F1B93FC}" srcOrd="0" destOrd="0" presId="urn:microsoft.com/office/officeart/2005/8/layout/lProcess2"/>
    <dgm:cxn modelId="{FC50401C-A2B0-6842-BFC0-C0122893BE78}" type="presParOf" srcId="{35C021C8-A497-C741-A162-AEF1463B9F87}" destId="{69559F1C-3E8F-D543-B360-96FF8B324461}" srcOrd="1" destOrd="0" presId="urn:microsoft.com/office/officeart/2005/8/layout/lProcess2"/>
    <dgm:cxn modelId="{CCE90358-85BD-0145-82AF-32EE216C18BF}" type="presParOf" srcId="{35C021C8-A497-C741-A162-AEF1463B9F87}" destId="{EAED30F2-76E6-8D4D-A0A3-87071F28E2DB}" srcOrd="2" destOrd="0" presId="urn:microsoft.com/office/officeart/2005/8/layout/lProcess2"/>
    <dgm:cxn modelId="{025F3794-8CFD-B747-830E-768BBDB4658E}" type="presParOf" srcId="{EAED30F2-76E6-8D4D-A0A3-87071F28E2DB}" destId="{A3BCAA16-6FA7-D844-B2BA-6569D592327C}" srcOrd="0" destOrd="0" presId="urn:microsoft.com/office/officeart/2005/8/layout/lProcess2"/>
    <dgm:cxn modelId="{5C4ED739-CD9C-164C-9B14-6C583B2259A0}" type="presParOf" srcId="{A3BCAA16-6FA7-D844-B2BA-6569D592327C}" destId="{4F6B90D2-4033-0D44-A2F4-961925B6B74A}"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a:solidFill>
          <a:schemeClr val="accent3">
            <a:lumMod val="75000"/>
          </a:schemeClr>
        </a:solidFill>
      </dgm:spPr>
      <dgm:t>
        <a:bodyPr/>
        <a:lstStyle/>
        <a:p>
          <a:r>
            <a:rPr lang="en-US" dirty="0"/>
            <a:t>Defensive coding</a:t>
          </a:r>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a:solidFill>
          <a:schemeClr val="accent3">
            <a:lumMod val="75000"/>
          </a:schemeClr>
        </a:solidFill>
      </dgm:spPr>
      <dgm:t>
        <a:bodyPr/>
        <a:lstStyle/>
        <a:p>
          <a:endParaRPr lang="en-US"/>
        </a:p>
      </dgm:t>
    </dgm:pt>
    <dgm:pt modelId="{572EE7DF-398B-A543-9D3E-3EA859DEEC12}">
      <dgm:prSet/>
      <dgm:spPr>
        <a:ln>
          <a:solidFill>
            <a:schemeClr val="accent3">
              <a:lumMod val="50000"/>
            </a:schemeClr>
          </a:solidFill>
        </a:ln>
      </dgm:spPr>
      <dgm:t>
        <a:bodyPr/>
        <a:lstStyle/>
        <a:p>
          <a:r>
            <a:rPr lang="en-US"/>
            <a:t>Manual defensive coding practices</a:t>
          </a:r>
          <a:endParaRPr lang="en-US" dirty="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a:ln>
          <a:solidFill>
            <a:schemeClr val="accent3">
              <a:lumMod val="50000"/>
            </a:schemeClr>
          </a:solidFill>
        </a:ln>
      </dgm:spPr>
      <dgm:t>
        <a:bodyPr/>
        <a:lstStyle/>
        <a:p>
          <a:r>
            <a:rPr lang="en-US"/>
            <a:t>Parameterized query insertion</a:t>
          </a:r>
          <a:endParaRPr lang="en-US" dirty="0"/>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7D7C3A43-F465-E542-BF27-2202196AB575}">
      <dgm:prSet/>
      <dgm:spPr>
        <a:ln>
          <a:solidFill>
            <a:schemeClr val="accent3">
              <a:lumMod val="50000"/>
            </a:schemeClr>
          </a:solidFill>
        </a:ln>
      </dgm:spPr>
      <dgm:t>
        <a:bodyPr/>
        <a:lstStyle/>
        <a:p>
          <a:r>
            <a:rPr lang="en-US"/>
            <a:t>SQL DOM</a:t>
          </a:r>
          <a:endParaRPr lang="en-US" dirty="0"/>
        </a:p>
      </dgm:t>
    </dgm:pt>
    <dgm:pt modelId="{116989C2-41B6-7D41-8B71-FD8370969BC5}" type="parTrans" cxnId="{AD3FADBE-D043-704E-B9B5-B8A9257F7BE0}">
      <dgm:prSet/>
      <dgm:spPr/>
      <dgm:t>
        <a:bodyPr/>
        <a:lstStyle/>
        <a:p>
          <a:endParaRPr lang="en-US"/>
        </a:p>
      </dgm:t>
    </dgm:pt>
    <dgm:pt modelId="{5684C3CE-D5E0-CA4A-BCC8-A3A92804611F}" type="sibTrans" cxnId="{AD3FADBE-D043-704E-B9B5-B8A9257F7BE0}">
      <dgm:prSet/>
      <dgm:spPr/>
      <dgm:t>
        <a:bodyPr/>
        <a:lstStyle/>
        <a:p>
          <a:endParaRPr lang="en-US"/>
        </a:p>
      </dgm:t>
    </dgm:pt>
    <dgm:pt modelId="{B0FF0038-6463-BC40-898A-D61307F146A9}">
      <dgm:prSet/>
      <dgm:spPr>
        <a:solidFill>
          <a:schemeClr val="accent3">
            <a:lumMod val="75000"/>
          </a:schemeClr>
        </a:solidFill>
      </dgm:spPr>
      <dgm:t>
        <a:bodyPr/>
        <a:lstStyle/>
        <a:p>
          <a:r>
            <a:rPr lang="en-US" dirty="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a:solidFill>
          <a:schemeClr val="accent3">
            <a:lumMod val="75000"/>
          </a:schemeClr>
        </a:solidFill>
      </dgm:spPr>
      <dgm:t>
        <a:bodyPr/>
        <a:lstStyle/>
        <a:p>
          <a:endParaRPr lang="en-US"/>
        </a:p>
      </dgm:t>
    </dgm:pt>
    <dgm:pt modelId="{16AD8A2E-B1ED-994B-A720-8D85DB77A14E}">
      <dgm:prSet/>
      <dgm:spPr>
        <a:ln>
          <a:solidFill>
            <a:schemeClr val="accent3">
              <a:lumMod val="50000"/>
            </a:schemeClr>
          </a:solidFill>
        </a:ln>
      </dgm:spPr>
      <dgm:t>
        <a:bodyPr/>
        <a:lstStyle/>
        <a:p>
          <a:r>
            <a:rPr lang="en-US"/>
            <a:t>Signature based</a:t>
          </a:r>
          <a:endParaRPr lang="en-US" dirty="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a:ln>
          <a:solidFill>
            <a:schemeClr val="accent3">
              <a:lumMod val="50000"/>
            </a:schemeClr>
          </a:solidFill>
        </a:ln>
      </dgm:spPr>
      <dgm:t>
        <a:bodyPr/>
        <a:lstStyle/>
        <a:p>
          <a:r>
            <a:rPr lang="en-US"/>
            <a:t>Anomaly based</a:t>
          </a:r>
          <a:endParaRPr lang="en-US" dirty="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a:ln>
          <a:solidFill>
            <a:schemeClr val="accent3">
              <a:lumMod val="50000"/>
            </a:schemeClr>
          </a:solidFill>
        </a:ln>
      </dgm:spPr>
      <dgm:t>
        <a:bodyPr/>
        <a:lstStyle/>
        <a:p>
          <a:r>
            <a:rPr lang="en-US"/>
            <a:t>Code analysis</a:t>
          </a:r>
          <a:endParaRPr lang="en-US" dirty="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a:solidFill>
          <a:schemeClr val="accent3">
            <a:lumMod val="75000"/>
          </a:schemeClr>
        </a:solidFill>
      </dgm:spPr>
      <dgm:t>
        <a:bodyPr/>
        <a:lstStyle/>
        <a:p>
          <a:r>
            <a:rPr lang="en-US"/>
            <a:t>Run-time prevention</a:t>
          </a:r>
          <a:endParaRPr lang="en-US" dirty="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a:ln>
          <a:solidFill>
            <a:schemeClr val="accent3">
              <a:lumMod val="50000"/>
            </a:schemeClr>
          </a:solidFill>
        </a:ln>
      </dgm:spPr>
      <dgm:t>
        <a:bodyPr/>
        <a:lstStyle/>
        <a:p>
          <a:r>
            <a:rPr lang="en-US"/>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pt>
    <dgm:pt modelId="{2F70247C-A04B-AD45-AC70-BE918C630478}" type="pres">
      <dgm:prSet presAssocID="{630159A6-ECE4-5543-B8E1-904441480A3A}" presName="childNode1tx" presStyleLbl="bgAcc1" presStyleIdx="0" presStyleCnt="3">
        <dgm:presLayoutVars>
          <dgm:bulletEnabled val="1"/>
        </dgm:presLayoutVars>
      </dgm:prSet>
      <dgm:spPr/>
    </dgm:pt>
    <dgm:pt modelId="{33A75B8A-063E-3442-9A98-7A55C4BAC8A9}" type="pres">
      <dgm:prSet presAssocID="{630159A6-ECE4-5543-B8E1-904441480A3A}" presName="parentNode1" presStyleLbl="node1" presStyleIdx="0" presStyleCnt="3">
        <dgm:presLayoutVars>
          <dgm:chMax val="1"/>
          <dgm:bulletEnabled val="1"/>
        </dgm:presLayoutVars>
      </dgm:prSet>
      <dgm:spPr/>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pt>
    <dgm:pt modelId="{26FC9599-7422-714F-B624-A5FFEAC53482}" type="pres">
      <dgm:prSet presAssocID="{B0FF0038-6463-BC40-898A-D61307F146A9}" presName="childNode2tx" presStyleLbl="bgAcc1" presStyleIdx="1" presStyleCnt="3">
        <dgm:presLayoutVars>
          <dgm:bulletEnabled val="1"/>
        </dgm:presLayoutVars>
      </dgm:prSet>
      <dgm:spPr/>
    </dgm:pt>
    <dgm:pt modelId="{40FD0C39-A57B-4746-83D5-D73CAC789D9D}" type="pres">
      <dgm:prSet presAssocID="{B0FF0038-6463-BC40-898A-D61307F146A9}" presName="parentNode2" presStyleLbl="node1" presStyleIdx="1" presStyleCnt="3">
        <dgm:presLayoutVars>
          <dgm:chMax val="0"/>
          <dgm:bulletEnabled val="1"/>
        </dgm:presLayoutVars>
      </dgm:prSet>
      <dgm:spPr/>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pt>
    <dgm:pt modelId="{D6927B3F-93FF-B241-A8CC-88E182CBC191}" type="pres">
      <dgm:prSet presAssocID="{A5EDDE4F-452F-B545-A52A-9B0A283818F9}" presName="childNode1tx" presStyleLbl="bgAcc1" presStyleIdx="2" presStyleCnt="3">
        <dgm:presLayoutVars>
          <dgm:bulletEnabled val="1"/>
        </dgm:presLayoutVars>
      </dgm:prSet>
      <dgm:spPr/>
    </dgm:pt>
    <dgm:pt modelId="{54341ACF-E68C-CA4B-900B-389E6B4A70FE}" type="pres">
      <dgm:prSet presAssocID="{A5EDDE4F-452F-B545-A52A-9B0A283818F9}" presName="parentNode1" presStyleLbl="node1" presStyleIdx="2" presStyleCnt="3">
        <dgm:presLayoutVars>
          <dgm:chMax val="1"/>
          <dgm:bulletEnabled val="1"/>
        </dgm:presLayoutVars>
      </dgm:prSet>
      <dgm:spPr/>
    </dgm:pt>
    <dgm:pt modelId="{0F171057-04C2-DD4F-9621-9E7128365318}" type="pres">
      <dgm:prSet presAssocID="{A5EDDE4F-452F-B545-A52A-9B0A283818F9}" presName="connSite1" presStyleCnt="0"/>
      <dgm:spPr/>
    </dgm:pt>
  </dgm:ptLst>
  <dgm:cxnLst>
    <dgm:cxn modelId="{72DA2F03-F8D9-AF4A-AC82-2B67E6C46349}" type="presOf" srcId="{16AD8A2E-B1ED-994B-A720-8D85DB77A14E}" destId="{26FC9599-7422-714F-B624-A5FFEAC53482}" srcOrd="1" destOrd="0"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61DF410C-8DD3-EA4E-B74A-3C984F20800A}" type="presOf" srcId="{E4B73263-1453-AD48-978E-61B53AF7EB10}" destId="{825BAB85-B5AC-C240-B731-B8A3809F9D5A}" srcOrd="0" destOrd="2"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C1341412-403B-0E4A-B774-07D09EED2CD7}" type="presOf" srcId="{B0FF0038-6463-BC40-898A-D61307F146A9}" destId="{40FD0C39-A57B-4746-83D5-D73CAC789D9D}" srcOrd="0" destOrd="0" presId="urn:microsoft.com/office/officeart/2005/8/layout/hProcess4"/>
    <dgm:cxn modelId="{25963E15-D603-1647-8220-7BE05D0D430B}" type="presOf" srcId="{16AD8A2E-B1ED-994B-A720-8D85DB77A14E}" destId="{825BAB85-B5AC-C240-B731-B8A3809F9D5A}" srcOrd="0" destOrd="0" presId="urn:microsoft.com/office/officeart/2005/8/layout/hProcess4"/>
    <dgm:cxn modelId="{9B4DB72A-D94E-494B-8334-BB29A6627A56}" type="presOf" srcId="{7D7C3A43-F465-E542-BF27-2202196AB575}" destId="{2F70247C-A04B-AD45-AC70-BE918C630478}" srcOrd="1" destOrd="2" presId="urn:microsoft.com/office/officeart/2005/8/layout/hProcess4"/>
    <dgm:cxn modelId="{B2920237-DF8B-FA4D-B51D-4FC22C4BCD58}" type="presOf" srcId="{F77A4EFE-0A6B-8345-8340-77B1A902EEE0}" destId="{26FC9599-7422-714F-B624-A5FFEAC53482}" srcOrd="1" destOrd="1" presId="urn:microsoft.com/office/officeart/2005/8/layout/hProcess4"/>
    <dgm:cxn modelId="{59697A41-C96F-334A-B883-D4BF53BB4AC6}" srcId="{4763B453-3003-BE4B-BC65-35A6048C2A70}" destId="{A5EDDE4F-452F-B545-A52A-9B0A283818F9}" srcOrd="2" destOrd="0" parTransId="{B0DA5D60-F0B4-1143-AAD3-988185BEAB54}" sibTransId="{37EA7F2B-1551-6A4F-8630-AC9DE64BD4E1}"/>
    <dgm:cxn modelId="{1B355849-EC58-C844-AFE9-15EAD29CCA3E}" type="presOf" srcId="{572EE7DF-398B-A543-9D3E-3EA859DEEC12}" destId="{2F70247C-A04B-AD45-AC70-BE918C630478}" srcOrd="1" destOrd="0" presId="urn:microsoft.com/office/officeart/2005/8/layout/hProcess4"/>
    <dgm:cxn modelId="{3F16CA6B-0915-CD40-9DB2-FC0EF643FD31}" type="presOf" srcId="{D17B0FC4-6C12-9740-ACB9-7B41414C444D}" destId="{D6927B3F-93FF-B241-A8CC-88E182CBC191}" srcOrd="1"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4182B97D-FBDB-804D-9BDA-CEE68B0568F1}" srcId="{B0FF0038-6463-BC40-898A-D61307F146A9}" destId="{F77A4EFE-0A6B-8345-8340-77B1A902EEE0}" srcOrd="1" destOrd="0" parTransId="{D4BF003D-EA09-864B-9501-78A7A7F9C785}" sibTransId="{235F8A43-61B8-1A4E-876F-2311ABEF2B98}"/>
    <dgm:cxn modelId="{70347F82-569D-1844-AD7B-1F1109BEB84D}" type="presOf" srcId="{4C26F655-A7BD-BB4A-B322-1F076A5EF829}" destId="{427D8EEB-2049-2648-AFC6-C22C20A27F4A}" srcOrd="0" destOrd="1"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4D6F4783-5361-5247-A365-961F62E6E41D}" type="presOf" srcId="{7D7C3A43-F465-E542-BF27-2202196AB575}" destId="{427D8EEB-2049-2648-AFC6-C22C20A27F4A}" srcOrd="0" destOrd="2"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9C517C95-14FF-D149-BC77-A85A154F33FD}" srcId="{630159A6-ECE4-5543-B8E1-904441480A3A}" destId="{572EE7DF-398B-A543-9D3E-3EA859DEEC12}" srcOrd="0" destOrd="0" parTransId="{E21FE3DD-6B0A-4642-86B1-8147F147EEDB}" sibTransId="{0789279E-D7BC-8B49-A23D-8ADA0C3861CE}"/>
    <dgm:cxn modelId="{DA7D53A8-1501-C148-9FD3-84A0CB36A04D}" type="presOf" srcId="{F77A4EFE-0A6B-8345-8340-77B1A902EEE0}" destId="{825BAB85-B5AC-C240-B731-B8A3809F9D5A}" srcOrd="0" destOrd="1" presId="urn:microsoft.com/office/officeart/2005/8/layout/hProcess4"/>
    <dgm:cxn modelId="{67F727AF-BCD1-4040-BC15-ED2BD028E8A3}" type="presOf" srcId="{630159A6-ECE4-5543-B8E1-904441480A3A}" destId="{33A75B8A-063E-3442-9A98-7A55C4BAC8A9}" srcOrd="0" destOrd="0" presId="urn:microsoft.com/office/officeart/2005/8/layout/hProcess4"/>
    <dgm:cxn modelId="{AD3FADBE-D043-704E-B9B5-B8A9257F7BE0}" srcId="{630159A6-ECE4-5543-B8E1-904441480A3A}" destId="{7D7C3A43-F465-E542-BF27-2202196AB575}" srcOrd="2" destOrd="0" parTransId="{116989C2-41B6-7D41-8B71-FD8370969BC5}" sibTransId="{5684C3CE-D5E0-CA4A-BCC8-A3A92804611F}"/>
    <dgm:cxn modelId="{1047AEC1-882D-B54F-B1B6-AEC81B8E4D1A}" srcId="{4763B453-3003-BE4B-BC65-35A6048C2A70}" destId="{630159A6-ECE4-5543-B8E1-904441480A3A}" srcOrd="0" destOrd="0" parTransId="{E5017DA0-3D4F-A24B-995A-94A1F5027FAD}" sibTransId="{02AA66DA-C627-DE4F-A739-0F7DFC9D933E}"/>
    <dgm:cxn modelId="{151DEACF-3419-0142-9291-268C45B0C4AC}" type="presOf" srcId="{A5EDDE4F-452F-B545-A52A-9B0A283818F9}" destId="{54341ACF-E68C-CA4B-900B-389E6B4A70FE}" srcOrd="0"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B571FDD5-653F-E74E-84FF-C2BBDC4CE6C3}" type="presOf" srcId="{4763B453-3003-BE4B-BC65-35A6048C2A70}" destId="{61DB9F86-B90E-384E-866B-526AE45BE440}"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E9249FF9-397A-4B4B-97DC-7B9AA5C32165}" srcId="{B0FF0038-6463-BC40-898A-D61307F146A9}" destId="{E4B73263-1453-AD48-978E-61B53AF7EB10}" srcOrd="2" destOrd="0" parTransId="{59729CCC-D5AD-BF40-8004-B607C848920B}" sibTransId="{0C8F943F-6D51-1F4A-A3EC-14DDC71D2C7B}"/>
    <dgm:cxn modelId="{59B9A8FE-E365-7B48-803A-15ACC19A5693}" type="presOf" srcId="{D17B0FC4-6C12-9740-ACB9-7B41414C444D}" destId="{E95E5B31-3BA2-A045-AC9E-494CFC95ED76}" srcOrd="0" destOrd="0" presId="urn:microsoft.com/office/officeart/2005/8/layout/hProcess4"/>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dgm:spPr>
        <a:ln w="25400">
          <a:solidFill>
            <a:schemeClr val="bg1"/>
          </a:solidFill>
        </a:ln>
      </dgm:spPr>
      <dgm:t>
        <a:bodyPr/>
        <a:lstStyle/>
        <a:p>
          <a:pPr rtl="0"/>
          <a:r>
            <a:rPr lang="en-US" b="1" dirty="0"/>
            <a:t>If the user has access to the entire database or just portions of it</a:t>
          </a:r>
          <a:endParaRPr lang="en-US"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dgm:spPr>
        <a:ln w="25400">
          <a:solidFill>
            <a:schemeClr val="bg1"/>
          </a:solidFill>
        </a:ln>
      </dgm:spPr>
      <dgm:t>
        <a:bodyPr/>
        <a:lstStyle/>
        <a:p>
          <a:pPr rtl="0"/>
          <a:r>
            <a:rPr lang="en-US" b="1" dirty="0"/>
            <a:t>What access rights the user has (create, insert, delete, update, read, write)</a:t>
          </a:r>
          <a:endParaRPr lang="en-US"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dgm:spPr>
        <a:ln w="25400">
          <a:solidFill>
            <a:schemeClr val="bg1"/>
          </a:solidFill>
        </a:ln>
      </dgm:spPr>
      <dgm:t>
        <a:bodyPr/>
        <a:lstStyle/>
        <a:p>
          <a:pPr rtl="0"/>
          <a:r>
            <a:rPr lang="en-US" b="1" dirty="0"/>
            <a:t>Centralized administration</a:t>
          </a:r>
          <a:endParaRPr lang="en-US"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dgm:spPr>
        <a:ln w="25400">
          <a:solidFill>
            <a:schemeClr val="bg1"/>
          </a:solidFill>
        </a:ln>
      </dgm:spPr>
      <dgm:t>
        <a:bodyPr/>
        <a:lstStyle/>
        <a:p>
          <a:pPr rtl="0"/>
          <a:r>
            <a:rPr lang="en-US" b="1" dirty="0"/>
            <a:t>Small number of privileged users may grant and revoke access rights</a:t>
          </a:r>
          <a:endParaRPr lang="en-US"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dgm:spPr>
        <a:ln w="25400">
          <a:solidFill>
            <a:schemeClr val="bg1"/>
          </a:solidFill>
        </a:ln>
      </dgm:spPr>
      <dgm:t>
        <a:bodyPr/>
        <a:lstStyle/>
        <a:p>
          <a:pPr rtl="0"/>
          <a:r>
            <a:rPr lang="en-US" b="1" dirty="0"/>
            <a:t>Ownership-based administration</a:t>
          </a:r>
          <a:endParaRPr lang="en-US"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dgm:spPr>
        <a:ln w="25400">
          <a:solidFill>
            <a:schemeClr val="bg1"/>
          </a:solidFill>
        </a:ln>
      </dgm:spPr>
      <dgm:t>
        <a:bodyPr/>
        <a:lstStyle/>
        <a:p>
          <a:pPr rtl="0"/>
          <a:r>
            <a:rPr lang="en-US" b="1" dirty="0"/>
            <a:t>The creator of a table may grant and revoke access rights to the table</a:t>
          </a:r>
          <a:endParaRPr lang="en-US"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pt>
    <dgm:pt modelId="{D8B2607C-6E53-004A-909D-360372672B0A}" type="pres">
      <dgm:prSet presAssocID="{AC793626-DCB5-814F-9E69-0EB4F76967D1}" presName="parTrans" presStyleLbl="sibTrans2D1" presStyleIdx="0" presStyleCnt="5"/>
      <dgm:spPr/>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pt>
    <dgm:pt modelId="{418A1A9B-B8EB-184C-B8AF-CA8207E8D21E}" type="pres">
      <dgm:prSet presAssocID="{8A40CE69-350E-C443-9483-3F1B5D22964A}" presName="sibTrans" presStyleLbl="sibTrans2D1" presStyleIdx="1" presStyleCnt="5"/>
      <dgm:spPr/>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pt>
    <dgm:pt modelId="{E10E247B-EA72-0B4D-BEC6-25AE77564A34}" type="pres">
      <dgm:prSet presAssocID="{3579225F-8382-0645-9DEC-5B58B7506EF3}" presName="parTrans" presStyleLbl="sibTrans2D1" presStyleIdx="2" presStyleCnt="5"/>
      <dgm:spPr/>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pt>
    <dgm:pt modelId="{40379304-9C63-0940-BF30-51A501825D49}" type="pres">
      <dgm:prSet presAssocID="{7062FC6C-F862-E04E-863D-18303F0DA4BD}" presName="sibTrans" presStyleLbl="sibTrans2D1" presStyleIdx="3" presStyleCnt="5"/>
      <dgm:spPr/>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pt>
    <dgm:pt modelId="{0F05858A-43AB-C247-B726-3AC9790EBA67}" type="pres">
      <dgm:prSet presAssocID="{BB6C4319-4C71-F54B-A791-204B39605426}" presName="sibTrans" presStyleLbl="sibTrans2D1" presStyleIdx="4" presStyleCnt="5"/>
      <dgm:spPr/>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pt>
  </dgm:ptLst>
  <dgm:cxnLst>
    <dgm:cxn modelId="{0EF1B80F-C8E3-5744-8F89-E0294310D8BB}" srcId="{710DC1C5-AE1D-0848-9016-18A40D12B7F8}" destId="{CF9ED469-24BB-8E4E-9A48-BF019A27B1B2}" srcOrd="1" destOrd="0" parTransId="{568BC8F7-2973-D24A-A712-2395F82D90BE}" sibTransId="{77D2813C-9213-BA4C-BFBE-F88C6E1917CC}"/>
    <dgm:cxn modelId="{E87FAA26-FFA3-E744-88D9-DB90505010B7}" type="presOf" srcId="{F3CCC854-9169-E543-87D2-AC2930F4EC5D}" destId="{C210DFBA-EE4C-3D48-A239-0A54457A4CE7}" srcOrd="0" destOrd="0" presId="urn:microsoft.com/office/officeart/2005/8/layout/lProcess1"/>
    <dgm:cxn modelId="{C977E433-8C05-0845-8833-2752B7BA0E6C}" srcId="{F774AE7D-BD23-E04E-9EEF-B3AE48BF442B}" destId="{3A7DE87B-FC8F-F042-A3A2-5A5885E21F55}" srcOrd="1" destOrd="0" parTransId="{2354BB83-68C6-7849-8B3C-6B33C7EE8F73}" sibTransId="{DA30F3A1-34CC-1D49-A6AA-6D5815CFFFB1}"/>
    <dgm:cxn modelId="{5601EA34-73FB-F746-B58D-F30EDF9D1863}" srcId="{CF9ED469-24BB-8E4E-9A48-BF019A27B1B2}" destId="{F3CCC854-9169-E543-87D2-AC2930F4EC5D}" srcOrd="1" destOrd="0" parTransId="{B52ABC47-C0C0-224A-9D21-3485167CDA24}" sibTransId="{BB6C4319-4C71-F54B-A791-204B39605426}"/>
    <dgm:cxn modelId="{24DD753B-F8EF-AA46-A026-6AF1D8948AFB}" srcId="{CF9ED469-24BB-8E4E-9A48-BF019A27B1B2}" destId="{7C4F428A-F8DB-EC40-A475-6DBDA6380575}" srcOrd="0" destOrd="0" parTransId="{3579225F-8382-0645-9DEC-5B58B7506EF3}" sibTransId="{7062FC6C-F862-E04E-863D-18303F0DA4BD}"/>
    <dgm:cxn modelId="{6177823B-B89C-4F43-A69D-E6976702F1CA}" srcId="{710DC1C5-AE1D-0848-9016-18A40D12B7F8}" destId="{F774AE7D-BD23-E04E-9EEF-B3AE48BF442B}" srcOrd="0" destOrd="0" parTransId="{C987D3B0-D736-394F-AE91-3EF70DF6CDFA}" sibTransId="{A8817683-5C99-794C-B1D1-F123710528D9}"/>
    <dgm:cxn modelId="{14BCF641-C4B9-794F-8DE7-F3A3409F5BFD}" srcId="{CF9ED469-24BB-8E4E-9A48-BF019A27B1B2}" destId="{D2D00EE0-E4A3-D843-A1FA-39B11F96B651}" srcOrd="2" destOrd="0" parTransId="{BE4C1E24-31B2-D548-8A3E-B27E00DE73F4}" sibTransId="{2474DD5B-3CCD-C944-98D9-52D400FFF10A}"/>
    <dgm:cxn modelId="{70C14049-91BC-B944-B89C-2CDE6C2FD8A9}" srcId="{F774AE7D-BD23-E04E-9EEF-B3AE48BF442B}" destId="{62E2169F-C878-C043-A33B-924666554428}" srcOrd="0" destOrd="0" parTransId="{AC793626-DCB5-814F-9E69-0EB4F76967D1}" sibTransId="{8A40CE69-350E-C443-9483-3F1B5D22964A}"/>
    <dgm:cxn modelId="{13DFCE4C-CB81-6A4F-B6C2-9F07B7C2E1AA}" type="presOf" srcId="{60D0FDDF-B684-7B45-8123-1DBA95B2756B}" destId="{EFD569BB-6393-254A-8F5F-F6C61361DD67}" srcOrd="0" destOrd="1" presId="urn:microsoft.com/office/officeart/2005/8/layout/lProcess1"/>
    <dgm:cxn modelId="{17348950-6802-E349-971F-3915DF6E8D26}" type="presOf" srcId="{D2D00EE0-E4A3-D843-A1FA-39B11F96B651}" destId="{EFD569BB-6393-254A-8F5F-F6C61361DD67}" srcOrd="0" destOrd="0" presId="urn:microsoft.com/office/officeart/2005/8/layout/lProcess1"/>
    <dgm:cxn modelId="{C505C658-BC60-B748-8D83-CC8EE0B1EDE9}" type="presOf" srcId="{F774AE7D-BD23-E04E-9EEF-B3AE48BF442B}" destId="{F78B6DAD-EB05-444F-8AB1-BA4931CA8374}" srcOrd="0" destOrd="0" presId="urn:microsoft.com/office/officeart/2005/8/layout/lProcess1"/>
    <dgm:cxn modelId="{E2F64B75-A50B-BE4A-A2A0-3289687760FF}" type="presOf" srcId="{62E2169F-C878-C043-A33B-924666554428}" destId="{3617A085-E756-C340-B729-9816B8EDC2C7}"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5670EE7D-1B43-0C4F-BF90-3661F0F775D4}" type="presOf" srcId="{710DC1C5-AE1D-0848-9016-18A40D12B7F8}" destId="{4C1A9531-01A5-2B47-A673-184C37C8A4B8}" srcOrd="0" destOrd="0" presId="urn:microsoft.com/office/officeart/2005/8/layout/lProcess1"/>
    <dgm:cxn modelId="{D5D5F686-3ADE-A041-978B-6C70EE1407A8}" type="presOf" srcId="{7C4F428A-F8DB-EC40-A475-6DBDA6380575}" destId="{B0E0FFB7-FDE8-8F45-91C3-073F4B738C6C}" srcOrd="0" destOrd="0" presId="urn:microsoft.com/office/officeart/2005/8/layout/lProcess1"/>
    <dgm:cxn modelId="{81235E88-F3FB-A24F-B4DB-80F3410C6FA9}" type="presOf" srcId="{8A40CE69-350E-C443-9483-3F1B5D22964A}" destId="{418A1A9B-B8EB-184C-B8AF-CA8207E8D21E}" srcOrd="0" destOrd="0" presId="urn:microsoft.com/office/officeart/2005/8/layout/lProcess1"/>
    <dgm:cxn modelId="{1E16E588-A410-474D-8C46-378B1FD76AE2}" type="presOf" srcId="{CF9ED469-24BB-8E4E-9A48-BF019A27B1B2}" destId="{A4590DF0-A318-CC43-A18A-0B09CE77DACF}" srcOrd="0" destOrd="0" presId="urn:microsoft.com/office/officeart/2005/8/layout/lProcess1"/>
    <dgm:cxn modelId="{423EDF89-D6C9-C34E-A0D9-20D1004DBD85}" type="presOf" srcId="{BB6C4319-4C71-F54B-A791-204B39605426}" destId="{0F05858A-43AB-C247-B726-3AC9790EBA67}" srcOrd="0" destOrd="0" presId="urn:microsoft.com/office/officeart/2005/8/layout/lProcess1"/>
    <dgm:cxn modelId="{EF2EA690-B31F-1A41-A7D1-CE8D9E76BDE6}" type="presOf" srcId="{7062FC6C-F862-E04E-863D-18303F0DA4BD}" destId="{40379304-9C63-0940-BF30-51A501825D49}"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E62BBEA6-9188-4B40-B808-B73478576BB0}" type="presOf" srcId="{3579225F-8382-0645-9DEC-5B58B7506EF3}" destId="{E10E247B-EA72-0B4D-BEC6-25AE77564A34}" srcOrd="0" destOrd="0" presId="urn:microsoft.com/office/officeart/2005/8/layout/lProcess1"/>
    <dgm:cxn modelId="{AC2D05C4-97C5-B144-96D4-C79DDA6CC896}" type="presOf" srcId="{C78A51F6-4E5F-B74F-B733-50176B863C6D}" destId="{B0E0FFB7-FDE8-8F45-91C3-073F4B738C6C}" srcOrd="0" destOrd="1"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FB12DDC9-1F9F-0347-A6D6-D7CE9A6698D6}" srcId="{F3CCC854-9169-E543-87D2-AC2930F4EC5D}" destId="{5A384C71-A5F0-494D-BF90-D8F49E8AF9A7}" srcOrd="0" destOrd="0" parTransId="{5E27658A-FD50-564A-905B-013785CEAC19}" sibTransId="{EDD341ED-816A-6848-B74F-516EC14A959C}"/>
    <dgm:cxn modelId="{A8DC60E0-C296-E647-BA53-F7026C6631D6}" type="presOf" srcId="{AC793626-DCB5-814F-9E69-0EB4F76967D1}" destId="{D8B2607C-6E53-004A-909D-360372672B0A}" srcOrd="0" destOrd="0" presId="urn:microsoft.com/office/officeart/2005/8/layout/lProcess1"/>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A593-D195-2F44-959F-64157309109A}">
      <dsp:nvSpPr>
        <dsp:cNvPr id="0" name=""/>
        <dsp:cNvSpPr/>
      </dsp:nvSpPr>
      <dsp:spPr>
        <a:xfrm>
          <a:off x="3778932" y="2650800"/>
          <a:ext cx="1974051" cy="197405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tx1"/>
              </a:solidFill>
            </a:rPr>
            <a:t>Reasons database security has not kept pace with the increased reliance on databases are:</a:t>
          </a:r>
        </a:p>
      </dsp:txBody>
      <dsp:txXfrm>
        <a:off x="3875297" y="2747165"/>
        <a:ext cx="1781321" cy="1781321"/>
      </dsp:txXfrm>
    </dsp:sp>
    <dsp:sp modelId="{7813BD15-78C2-E642-A120-326C1AFD9315}">
      <dsp:nvSpPr>
        <dsp:cNvPr id="0" name=""/>
        <dsp:cNvSpPr/>
      </dsp:nvSpPr>
      <dsp:spPr>
        <a:xfrm rot="16220146">
          <a:off x="4659183" y="2537579"/>
          <a:ext cx="226445" cy="0"/>
        </a:xfrm>
        <a:custGeom>
          <a:avLst/>
          <a:gdLst/>
          <a:ahLst/>
          <a:cxnLst/>
          <a:rect l="0" t="0" r="0" b="0"/>
          <a:pathLst>
            <a:path>
              <a:moveTo>
                <a:pt x="0" y="0"/>
              </a:moveTo>
              <a:lnTo>
                <a:pt x="226445"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4ED5751-08AC-0F4D-8C7F-3102335CDC0B}">
      <dsp:nvSpPr>
        <dsp:cNvPr id="0" name=""/>
        <dsp:cNvSpPr/>
      </dsp:nvSpPr>
      <dsp:spPr>
        <a:xfrm>
          <a:off x="3475445" y="291722"/>
          <a:ext cx="2607746" cy="2132636"/>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There is a dramatic imbalance between the complexity of modern database management systems (DBMS) and the security technique used to protect these critical systems</a:t>
          </a:r>
        </a:p>
      </dsp:txBody>
      <dsp:txXfrm>
        <a:off x="3579552" y="395829"/>
        <a:ext cx="2399532" cy="1924422"/>
      </dsp:txXfrm>
    </dsp:sp>
    <dsp:sp modelId="{7988C636-C498-DE4F-907E-60D7F2CEEA99}">
      <dsp:nvSpPr>
        <dsp:cNvPr id="0" name=""/>
        <dsp:cNvSpPr/>
      </dsp:nvSpPr>
      <dsp:spPr>
        <a:xfrm rot="20289887">
          <a:off x="5737441" y="3161762"/>
          <a:ext cx="433289" cy="0"/>
        </a:xfrm>
        <a:custGeom>
          <a:avLst/>
          <a:gdLst/>
          <a:ahLst/>
          <a:cxnLst/>
          <a:rect l="0" t="0" r="0" b="0"/>
          <a:pathLst>
            <a:path>
              <a:moveTo>
                <a:pt x="0" y="0"/>
              </a:moveTo>
              <a:lnTo>
                <a:pt x="433289"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44D1F416-BEF4-AC4F-AB25-3F8D1766725E}">
      <dsp:nvSpPr>
        <dsp:cNvPr id="0" name=""/>
        <dsp:cNvSpPr/>
      </dsp:nvSpPr>
      <dsp:spPr>
        <a:xfrm>
          <a:off x="6155187" y="1560547"/>
          <a:ext cx="1997928" cy="2240733"/>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Databases have a sophisticated interaction protocol, Structured Query Language (SQL), which is complex</a:t>
          </a:r>
        </a:p>
      </dsp:txBody>
      <dsp:txXfrm>
        <a:off x="6252718" y="1658078"/>
        <a:ext cx="1802866" cy="2045671"/>
      </dsp:txXfrm>
    </dsp:sp>
    <dsp:sp modelId="{D24FE0B0-EFA2-D542-B40A-F37DBDF73E06}">
      <dsp:nvSpPr>
        <dsp:cNvPr id="0" name=""/>
        <dsp:cNvSpPr/>
      </dsp:nvSpPr>
      <dsp:spPr>
        <a:xfrm rot="1855678">
          <a:off x="5724973" y="4330452"/>
          <a:ext cx="393993" cy="0"/>
        </a:xfrm>
        <a:custGeom>
          <a:avLst/>
          <a:gdLst/>
          <a:ahLst/>
          <a:cxnLst/>
          <a:rect l="0" t="0" r="0" b="0"/>
          <a:pathLst>
            <a:path>
              <a:moveTo>
                <a:pt x="0" y="0"/>
              </a:moveTo>
              <a:lnTo>
                <a:pt x="393993"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8C0F155D-048D-5348-A9BB-D8A579D1252F}">
      <dsp:nvSpPr>
        <dsp:cNvPr id="0" name=""/>
        <dsp:cNvSpPr/>
      </dsp:nvSpPr>
      <dsp:spPr>
        <a:xfrm>
          <a:off x="6090956" y="4040821"/>
          <a:ext cx="2147899" cy="2068674"/>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Effective database security requires a strategy based on a full understanding of the security vulnerabilities of SQL</a:t>
          </a:r>
        </a:p>
      </dsp:txBody>
      <dsp:txXfrm>
        <a:off x="6191940" y="4141805"/>
        <a:ext cx="1945931" cy="1866706"/>
      </dsp:txXfrm>
    </dsp:sp>
    <dsp:sp modelId="{981D5CA6-F177-CB4C-9966-05BD50D15216}">
      <dsp:nvSpPr>
        <dsp:cNvPr id="0" name=""/>
        <dsp:cNvSpPr/>
      </dsp:nvSpPr>
      <dsp:spPr>
        <a:xfrm rot="5298402">
          <a:off x="4484398" y="4944911"/>
          <a:ext cx="640398" cy="0"/>
        </a:xfrm>
        <a:custGeom>
          <a:avLst/>
          <a:gdLst/>
          <a:ahLst/>
          <a:cxnLst/>
          <a:rect l="0" t="0" r="0" b="0"/>
          <a:pathLst>
            <a:path>
              <a:moveTo>
                <a:pt x="0" y="0"/>
              </a:moveTo>
              <a:lnTo>
                <a:pt x="640398"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380454B-E352-2E49-86E8-9EA9A0B200E5}">
      <dsp:nvSpPr>
        <dsp:cNvPr id="0" name=""/>
        <dsp:cNvSpPr/>
      </dsp:nvSpPr>
      <dsp:spPr>
        <a:xfrm>
          <a:off x="3714704" y="5264971"/>
          <a:ext cx="2237810" cy="1322614"/>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 typical organization lacks full-time database security personnel</a:t>
          </a:r>
        </a:p>
      </dsp:txBody>
      <dsp:txXfrm>
        <a:off x="3779269" y="5329536"/>
        <a:ext cx="2108680" cy="1193484"/>
      </dsp:txXfrm>
    </dsp:sp>
    <dsp:sp modelId="{53F6C763-2619-1D48-89BC-89F2F9890BAF}">
      <dsp:nvSpPr>
        <dsp:cNvPr id="0" name=""/>
        <dsp:cNvSpPr/>
      </dsp:nvSpPr>
      <dsp:spPr>
        <a:xfrm rot="9446713">
          <a:off x="3406163" y="4122105"/>
          <a:ext cx="387591" cy="0"/>
        </a:xfrm>
        <a:custGeom>
          <a:avLst/>
          <a:gdLst/>
          <a:ahLst/>
          <a:cxnLst/>
          <a:rect l="0" t="0" r="0" b="0"/>
          <a:pathLst>
            <a:path>
              <a:moveTo>
                <a:pt x="0" y="0"/>
              </a:moveTo>
              <a:lnTo>
                <a:pt x="387591"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157D8C92-4FA3-294C-B685-92B4EF6825F5}">
      <dsp:nvSpPr>
        <dsp:cNvPr id="0" name=""/>
        <dsp:cNvSpPr/>
      </dsp:nvSpPr>
      <dsp:spPr>
        <a:xfrm>
          <a:off x="178517" y="3658886"/>
          <a:ext cx="3242468" cy="2421813"/>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Most enterprise environments consist of a heterogeneous mixture of database platforms, enterprise platforms, and OS platforms, creating an additional complexity hurdle for security personnel</a:t>
          </a:r>
        </a:p>
      </dsp:txBody>
      <dsp:txXfrm>
        <a:off x="296740" y="3777109"/>
        <a:ext cx="3006022" cy="2185367"/>
      </dsp:txXfrm>
    </dsp:sp>
    <dsp:sp modelId="{D4BE5FCD-7508-954C-BD26-19EC4511F77E}">
      <dsp:nvSpPr>
        <dsp:cNvPr id="0" name=""/>
        <dsp:cNvSpPr/>
      </dsp:nvSpPr>
      <dsp:spPr>
        <a:xfrm rot="12058179">
          <a:off x="3085862" y="3131279"/>
          <a:ext cx="716806" cy="0"/>
        </a:xfrm>
        <a:custGeom>
          <a:avLst/>
          <a:gdLst/>
          <a:ahLst/>
          <a:cxnLst/>
          <a:rect l="0" t="0" r="0" b="0"/>
          <a:pathLst>
            <a:path>
              <a:moveTo>
                <a:pt x="0" y="0"/>
              </a:moveTo>
              <a:lnTo>
                <a:pt x="716806"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AF721C51-E63A-3E41-A0DD-7BD486704BC8}">
      <dsp:nvSpPr>
        <dsp:cNvPr id="0" name=""/>
        <dsp:cNvSpPr/>
      </dsp:nvSpPr>
      <dsp:spPr>
        <a:xfrm>
          <a:off x="826608" y="1786683"/>
          <a:ext cx="2282991" cy="1557696"/>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 increasing reliance on cloud technology to host part or all of the corporate database</a:t>
          </a:r>
        </a:p>
      </dsp:txBody>
      <dsp:txXfrm>
        <a:off x="902648" y="1862723"/>
        <a:ext cx="2130911" cy="1405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effectLst/>
              <a:latin typeface="+mj-lt"/>
            </a:rPr>
            <a:t>Application owner</a:t>
          </a:r>
        </a:p>
      </dsp:txBody>
      <dsp:txXfrm>
        <a:off x="2632" y="3951"/>
        <a:ext cx="2566972" cy="1026789"/>
      </dsp:txXfrm>
    </dsp:sp>
    <dsp:sp modelId="{7ECD17B7-684C-2845-ACF8-8E9050953787}">
      <dsp:nvSpPr>
        <dsp:cNvPr id="0" name=""/>
        <dsp:cNvSpPr/>
      </dsp:nvSpPr>
      <dsp:spPr>
        <a:xfrm>
          <a:off x="2632"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owns database objects as part of an application</a:t>
          </a:r>
          <a:endParaRPr lang="en-US" sz="1600" kern="1200" dirty="0">
            <a:effectLst/>
            <a:latin typeface="+mj-lt"/>
          </a:endParaRPr>
        </a:p>
      </dsp:txBody>
      <dsp:txXfrm>
        <a:off x="2632" y="1030740"/>
        <a:ext cx="2566972" cy="1625040"/>
      </dsp:txXfrm>
    </dsp:sp>
    <dsp:sp modelId="{67E38C9A-8161-4343-AF00-E9C298D53430}">
      <dsp:nvSpPr>
        <dsp:cNvPr id="0" name=""/>
        <dsp:cNvSpPr/>
      </dsp:nvSpPr>
      <dsp:spPr>
        <a:xfrm>
          <a:off x="2928981"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End user</a:t>
          </a:r>
        </a:p>
      </dsp:txBody>
      <dsp:txXfrm>
        <a:off x="2928981" y="3951"/>
        <a:ext cx="2566972" cy="1026789"/>
      </dsp:txXfrm>
    </dsp:sp>
    <dsp:sp modelId="{C8583E30-73F6-DD4F-B30F-D721DA3337DC}">
      <dsp:nvSpPr>
        <dsp:cNvPr id="0" name=""/>
        <dsp:cNvSpPr/>
      </dsp:nvSpPr>
      <dsp:spPr>
        <a:xfrm>
          <a:off x="2928981"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operates on database objects via a particular application but does not own any of the database objects</a:t>
          </a:r>
        </a:p>
      </dsp:txBody>
      <dsp:txXfrm>
        <a:off x="2928981" y="1030740"/>
        <a:ext cx="2566972" cy="1625040"/>
      </dsp:txXfrm>
    </dsp:sp>
    <dsp:sp modelId="{CE35C468-6D03-A74E-9D2B-4E2866954FF6}">
      <dsp:nvSpPr>
        <dsp:cNvPr id="0" name=""/>
        <dsp:cNvSpPr/>
      </dsp:nvSpPr>
      <dsp:spPr>
        <a:xfrm>
          <a:off x="5855330"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Administrator</a:t>
          </a:r>
        </a:p>
      </dsp:txBody>
      <dsp:txXfrm>
        <a:off x="5855330" y="3951"/>
        <a:ext cx="2566972" cy="1026789"/>
      </dsp:txXfrm>
    </dsp:sp>
    <dsp:sp modelId="{B2FEAAE6-536C-9647-88D6-687BF654CC73}">
      <dsp:nvSpPr>
        <dsp:cNvPr id="0" name=""/>
        <dsp:cNvSpPr/>
      </dsp:nvSpPr>
      <dsp:spPr>
        <a:xfrm>
          <a:off x="5855330"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User who has administrative responsibility for part or all of the database</a:t>
          </a:r>
        </a:p>
      </dsp:txBody>
      <dsp:txXfrm>
        <a:off x="5855330" y="1030740"/>
        <a:ext cx="2566972" cy="1625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A0811-1552-F54A-A6BF-559E5E2E39F3}">
      <dsp:nvSpPr>
        <dsp:cNvPr id="0" name=""/>
        <dsp:cNvSpPr/>
      </dsp:nvSpPr>
      <dsp:spPr>
        <a:xfrm>
          <a:off x="195480" y="18322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Two approaches</a:t>
          </a:r>
          <a:endParaRPr lang="en-US" sz="1100" b="1" kern="1200" dirty="0">
            <a:solidFill>
              <a:schemeClr val="bg1"/>
            </a:solidFill>
            <a:latin typeface="+mj-lt"/>
          </a:endParaRPr>
        </a:p>
      </dsp:txBody>
      <dsp:txXfrm>
        <a:off x="226570" y="1863294"/>
        <a:ext cx="2060777" cy="999298"/>
      </dsp:txXfrm>
    </dsp:sp>
    <dsp:sp modelId="{74184425-649A-714A-A74A-BB588BC112AA}">
      <dsp:nvSpPr>
        <dsp:cNvPr id="0" name=""/>
        <dsp:cNvSpPr/>
      </dsp:nvSpPr>
      <dsp:spPr>
        <a:xfrm rot="18289469">
          <a:off x="1999520" y="1732378"/>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1715418"/>
        <a:ext cx="74350" cy="74350"/>
      </dsp:txXfrm>
    </dsp:sp>
    <dsp:sp modelId="{D3538943-3B32-0849-9C3E-56643195B8D5}">
      <dsp:nvSpPr>
        <dsp:cNvPr id="0" name=""/>
        <dsp:cNvSpPr/>
      </dsp:nvSpPr>
      <dsp:spPr>
        <a:xfrm>
          <a:off x="3167621" y="6115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during database design</a:t>
          </a:r>
        </a:p>
      </dsp:txBody>
      <dsp:txXfrm>
        <a:off x="3198711" y="642594"/>
        <a:ext cx="2060777" cy="999298"/>
      </dsp:txXfrm>
    </dsp:sp>
    <dsp:sp modelId="{3D492C04-E505-5044-8E04-EA142117D0B6}">
      <dsp:nvSpPr>
        <dsp:cNvPr id="0" name=""/>
        <dsp:cNvSpPr/>
      </dsp:nvSpPr>
      <dsp:spPr>
        <a:xfrm rot="19457599">
          <a:off x="5192284" y="81685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810923"/>
        <a:ext cx="52288" cy="52288"/>
      </dsp:txXfrm>
    </dsp:sp>
    <dsp:sp modelId="{31ABA73E-0FFF-CE42-94D2-FFBED34A9266}">
      <dsp:nvSpPr>
        <dsp:cNvPr id="0" name=""/>
        <dsp:cNvSpPr/>
      </dsp:nvSpPr>
      <dsp:spPr>
        <a:xfrm>
          <a:off x="6139761" y="1153"/>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sp:txBody>
      <dsp:txXfrm>
        <a:off x="6170851" y="32243"/>
        <a:ext cx="2060777" cy="999298"/>
      </dsp:txXfrm>
    </dsp:sp>
    <dsp:sp modelId="{9A36F379-9D31-C348-A6EE-B02AF01E2A13}">
      <dsp:nvSpPr>
        <dsp:cNvPr id="0" name=""/>
        <dsp:cNvSpPr/>
      </dsp:nvSpPr>
      <dsp:spPr>
        <a:xfrm rot="2142401">
          <a:off x="5192284" y="142720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1421274"/>
        <a:ext cx="52288" cy="52288"/>
      </dsp:txXfrm>
    </dsp:sp>
    <dsp:sp modelId="{8EE558E7-88A6-4545-86A5-A4D0C5ADCFCE}">
      <dsp:nvSpPr>
        <dsp:cNvPr id="0" name=""/>
        <dsp:cNvSpPr/>
      </dsp:nvSpPr>
      <dsp:spPr>
        <a:xfrm>
          <a:off x="6139761" y="12218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sp:txBody>
      <dsp:txXfrm>
        <a:off x="6170851" y="1252944"/>
        <a:ext cx="2060777" cy="999298"/>
      </dsp:txXfrm>
    </dsp:sp>
    <dsp:sp modelId="{24D7240F-4C7B-3247-9A15-4FCF5F73321B}">
      <dsp:nvSpPr>
        <dsp:cNvPr id="0" name=""/>
        <dsp:cNvSpPr/>
      </dsp:nvSpPr>
      <dsp:spPr>
        <a:xfrm rot="3310531">
          <a:off x="1999520" y="2953079"/>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2936118"/>
        <a:ext cx="74350" cy="74350"/>
      </dsp:txXfrm>
    </dsp:sp>
    <dsp:sp modelId="{8059EED9-C4BF-A843-B465-30F1B00F70D6}">
      <dsp:nvSpPr>
        <dsp:cNvPr id="0" name=""/>
        <dsp:cNvSpPr/>
      </dsp:nvSpPr>
      <dsp:spPr>
        <a:xfrm>
          <a:off x="3167621" y="305290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at query time</a:t>
          </a:r>
        </a:p>
      </dsp:txBody>
      <dsp:txXfrm>
        <a:off x="3198711" y="3083995"/>
        <a:ext cx="2060777" cy="999298"/>
      </dsp:txXfrm>
    </dsp:sp>
    <dsp:sp modelId="{A6D70522-EC14-3543-94E1-D8BF5230A970}">
      <dsp:nvSpPr>
        <dsp:cNvPr id="0" name=""/>
        <dsp:cNvSpPr/>
      </dsp:nvSpPr>
      <dsp:spPr>
        <a:xfrm rot="19457599">
          <a:off x="5192284" y="325825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252325"/>
        <a:ext cx="52288" cy="52288"/>
      </dsp:txXfrm>
    </dsp:sp>
    <dsp:sp modelId="{E73D8748-E826-CF44-AA7E-5FA1EB43C8CB}">
      <dsp:nvSpPr>
        <dsp:cNvPr id="0" name=""/>
        <dsp:cNvSpPr/>
      </dsp:nvSpPr>
      <dsp:spPr>
        <a:xfrm>
          <a:off x="6139761" y="24425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sp:txBody>
      <dsp:txXfrm>
        <a:off x="6170851" y="2473644"/>
        <a:ext cx="2060777" cy="999298"/>
      </dsp:txXfrm>
    </dsp:sp>
    <dsp:sp modelId="{A307FDED-E9F0-6E44-B363-7BD04B159A28}">
      <dsp:nvSpPr>
        <dsp:cNvPr id="0" name=""/>
        <dsp:cNvSpPr/>
      </dsp:nvSpPr>
      <dsp:spPr>
        <a:xfrm rot="2142401">
          <a:off x="5192284" y="386860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862675"/>
        <a:ext cx="52288" cy="52288"/>
      </dsp:txXfrm>
    </dsp:sp>
    <dsp:sp modelId="{9BABEE6A-6163-EC44-8DCB-D09200083CCC}">
      <dsp:nvSpPr>
        <dsp:cNvPr id="0" name=""/>
        <dsp:cNvSpPr/>
      </dsp:nvSpPr>
      <dsp:spPr>
        <a:xfrm>
          <a:off x="6139761" y="366325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If an inference channel is detected, the query is denied or altered</a:t>
          </a:r>
        </a:p>
      </dsp:txBody>
      <dsp:txXfrm>
        <a:off x="6170851" y="3694345"/>
        <a:ext cx="2060777" cy="999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15C8-A880-7648-A14E-9CF40B4018BE}">
      <dsp:nvSpPr>
        <dsp:cNvPr id="0" name=""/>
        <dsp:cNvSpPr/>
      </dsp:nvSpPr>
      <dsp:spPr>
        <a:xfrm>
          <a:off x="0" y="2797"/>
          <a:ext cx="3581400" cy="736605"/>
        </a:xfrm>
        <a:prstGeom prst="rect">
          <a:avLst/>
        </a:prstGeom>
        <a:solidFill>
          <a:schemeClr val="accent3">
            <a:lumMod val="75000"/>
          </a:schemeClr>
        </a:soli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D</a:t>
          </a:r>
          <a:r>
            <a:rPr lang="en-US" sz="2000" kern="1200" dirty="0">
              <a:latin typeface="+mj-lt"/>
              <a:ea typeface="+mn-ea"/>
              <a:cs typeface="+mn-cs"/>
            </a:rPr>
            <a:t>atabase management system (DBMS)</a:t>
          </a:r>
          <a:endParaRPr lang="en-US" sz="2000" kern="1200" dirty="0">
            <a:latin typeface="+mj-lt"/>
          </a:endParaRPr>
        </a:p>
      </dsp:txBody>
      <dsp:txXfrm>
        <a:off x="0" y="2797"/>
        <a:ext cx="3581400" cy="736605"/>
      </dsp:txXfrm>
    </dsp:sp>
    <dsp:sp modelId="{F9ADF569-AC0A-C44F-8A4D-F54EE5B06548}">
      <dsp:nvSpPr>
        <dsp:cNvPr id="0" name=""/>
        <dsp:cNvSpPr/>
      </dsp:nvSpPr>
      <dsp:spPr>
        <a:xfrm>
          <a:off x="0" y="739402"/>
          <a:ext cx="3581400" cy="2305799"/>
        </a:xfrm>
        <a:prstGeom prst="rect">
          <a:avLst/>
        </a:prstGeom>
        <a:solidFill>
          <a:schemeClr val="accent3">
            <a:lumMod val="20000"/>
            <a:lumOff val="80000"/>
            <a:alpha val="90000"/>
          </a:schemeClr>
        </a:solidFill>
        <a:ln w="9525" cap="flat"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mj-lt"/>
            </a:rPr>
            <a:t>S</a:t>
          </a:r>
          <a:r>
            <a:rPr lang="en-US" sz="2000" kern="1200" dirty="0">
              <a:latin typeface="+mj-lt"/>
              <a:ea typeface="+mn-ea"/>
            </a:rPr>
            <a:t>uite of programs for constructing and maintaining the database</a:t>
          </a:r>
        </a:p>
        <a:p>
          <a:pPr marL="228600" lvl="1" indent="-228600" algn="l" defTabSz="889000">
            <a:lnSpc>
              <a:spcPct val="90000"/>
            </a:lnSpc>
            <a:spcBef>
              <a:spcPct val="0"/>
            </a:spcBef>
            <a:spcAft>
              <a:spcPct val="15000"/>
            </a:spcAft>
            <a:buChar char="•"/>
          </a:pPr>
          <a:r>
            <a:rPr lang="en-US" sz="2000" kern="1200" dirty="0">
              <a:latin typeface="+mj-lt"/>
            </a:rPr>
            <a:t>O</a:t>
          </a:r>
          <a:r>
            <a:rPr lang="en-US" sz="2000" kern="1200" dirty="0">
              <a:latin typeface="+mj-lt"/>
              <a:ea typeface="+mn-ea"/>
            </a:rPr>
            <a:t>ffers ad hoc query facilities to multiple users and applications</a:t>
          </a:r>
        </a:p>
      </dsp:txBody>
      <dsp:txXfrm>
        <a:off x="0" y="739402"/>
        <a:ext cx="3581400" cy="2305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AABD5-70D7-0449-A833-AAE022172B59}">
      <dsp:nvSpPr>
        <dsp:cNvPr id="0" name=""/>
        <dsp:cNvSpPr/>
      </dsp:nvSpPr>
      <dsp:spPr>
        <a:xfrm>
          <a:off x="0" y="11521"/>
          <a:ext cx="5257800" cy="626339"/>
        </a:xfrm>
        <a:prstGeom prst="roundRect">
          <a:avLst/>
        </a:prstGeom>
        <a:solidFill>
          <a:schemeClr val="accent3">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Primary key</a:t>
          </a:r>
        </a:p>
      </dsp:txBody>
      <dsp:txXfrm>
        <a:off x="30575" y="42096"/>
        <a:ext cx="5196650" cy="565189"/>
      </dsp:txXfrm>
    </dsp:sp>
    <dsp:sp modelId="{2698CA58-DBB7-CE4A-B811-ED328DB49D78}">
      <dsp:nvSpPr>
        <dsp:cNvPr id="0" name=""/>
        <dsp:cNvSpPr/>
      </dsp:nvSpPr>
      <dsp:spPr>
        <a:xfrm>
          <a:off x="0" y="637860"/>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Uniquely identifies a row</a:t>
          </a:r>
        </a:p>
        <a:p>
          <a:pPr marL="228600" lvl="1" indent="-228600" algn="l" defTabSz="889000">
            <a:lnSpc>
              <a:spcPct val="90000"/>
            </a:lnSpc>
            <a:spcBef>
              <a:spcPct val="0"/>
            </a:spcBef>
            <a:spcAft>
              <a:spcPct val="20000"/>
            </a:spcAft>
            <a:buChar char="•"/>
          </a:pPr>
          <a:r>
            <a:rPr lang="en-US" sz="2000" kern="1200" dirty="0">
              <a:effectLst/>
            </a:rPr>
            <a:t>Consists of one or more column names</a:t>
          </a:r>
        </a:p>
      </dsp:txBody>
      <dsp:txXfrm>
        <a:off x="0" y="637860"/>
        <a:ext cx="5257800" cy="745200"/>
      </dsp:txXfrm>
    </dsp:sp>
    <dsp:sp modelId="{11D4B9BA-90AF-7F43-B176-598D9E9C40F0}">
      <dsp:nvSpPr>
        <dsp:cNvPr id="0" name=""/>
        <dsp:cNvSpPr/>
      </dsp:nvSpPr>
      <dsp:spPr>
        <a:xfrm>
          <a:off x="0" y="1383060"/>
          <a:ext cx="5257800" cy="626339"/>
        </a:xfrm>
        <a:prstGeom prst="roundRect">
          <a:avLst/>
        </a:prstGeom>
        <a:solidFill>
          <a:schemeClr val="accent6"/>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Foreign key</a:t>
          </a:r>
        </a:p>
      </dsp:txBody>
      <dsp:txXfrm>
        <a:off x="30575" y="1413635"/>
        <a:ext cx="5196650" cy="565189"/>
      </dsp:txXfrm>
    </dsp:sp>
    <dsp:sp modelId="{D3B1E4CC-71FD-2E43-8C89-826A679F746C}">
      <dsp:nvSpPr>
        <dsp:cNvPr id="0" name=""/>
        <dsp:cNvSpPr/>
      </dsp:nvSpPr>
      <dsp:spPr>
        <a:xfrm>
          <a:off x="0" y="2009399"/>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Links one table to attributes in another</a:t>
          </a:r>
        </a:p>
      </dsp:txBody>
      <dsp:txXfrm>
        <a:off x="0" y="2009399"/>
        <a:ext cx="5257800" cy="745200"/>
      </dsp:txXfrm>
    </dsp:sp>
    <dsp:sp modelId="{11D580D0-2036-634B-94B0-3A6776F9DBF8}">
      <dsp:nvSpPr>
        <dsp:cNvPr id="0" name=""/>
        <dsp:cNvSpPr/>
      </dsp:nvSpPr>
      <dsp:spPr>
        <a:xfrm>
          <a:off x="0" y="2476870"/>
          <a:ext cx="5257800" cy="626339"/>
        </a:xfrm>
        <a:prstGeom prst="roundRect">
          <a:avLst/>
        </a:prstGeom>
        <a:solidFill>
          <a:schemeClr val="accent5">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View/virtual table</a:t>
          </a:r>
        </a:p>
      </dsp:txBody>
      <dsp:txXfrm>
        <a:off x="30575" y="2507445"/>
        <a:ext cx="5196650" cy="565189"/>
      </dsp:txXfrm>
    </dsp:sp>
    <dsp:sp modelId="{78747EB1-0FC1-0A41-86EE-4263DAF13026}">
      <dsp:nvSpPr>
        <dsp:cNvPr id="0" name=""/>
        <dsp:cNvSpPr/>
      </dsp:nvSpPr>
      <dsp:spPr>
        <a:xfrm>
          <a:off x="0" y="3172606"/>
          <a:ext cx="5257800" cy="1676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Result of a query that returns selected rows and columns from one or more tables</a:t>
          </a:r>
        </a:p>
        <a:p>
          <a:pPr marL="228600" lvl="1" indent="-228600" algn="l" defTabSz="889000">
            <a:lnSpc>
              <a:spcPct val="90000"/>
            </a:lnSpc>
            <a:spcBef>
              <a:spcPct val="0"/>
            </a:spcBef>
            <a:spcAft>
              <a:spcPct val="20000"/>
            </a:spcAft>
            <a:buChar char="•"/>
          </a:pPr>
          <a:r>
            <a:rPr lang="en-US" sz="2000" kern="1200" dirty="0">
              <a:effectLst/>
            </a:rPr>
            <a:t>Views are often used for security purposes</a:t>
          </a:r>
        </a:p>
      </dsp:txBody>
      <dsp:txXfrm>
        <a:off x="0" y="3172606"/>
        <a:ext cx="5257800" cy="1676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0569A-157E-B84F-8BE4-052909CE1C9C}">
      <dsp:nvSpPr>
        <dsp:cNvPr id="0" name=""/>
        <dsp:cNvSpPr/>
      </dsp:nvSpPr>
      <dsp:spPr>
        <a:xfrm>
          <a:off x="0" y="1391"/>
          <a:ext cx="6096000" cy="662400"/>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effectLst>
                <a:outerShdw blurRad="38100" dist="38100" dir="2700000" algn="tl">
                  <a:srgbClr val="0064E2"/>
                </a:outerShdw>
              </a:effectLst>
            </a:rPr>
            <a:t>SQL statements can be used to:</a:t>
          </a:r>
          <a:endParaRPr lang="en-US" sz="2300" b="1" kern="1200" dirty="0">
            <a:solidFill>
              <a:schemeClr val="tx1"/>
            </a:solidFill>
          </a:endParaRPr>
        </a:p>
      </dsp:txBody>
      <dsp:txXfrm>
        <a:off x="0" y="1391"/>
        <a:ext cx="6096000" cy="662400"/>
      </dsp:txXfrm>
    </dsp:sp>
    <dsp:sp modelId="{8059D32B-B686-2946-9864-E0BC67B6D38C}">
      <dsp:nvSpPr>
        <dsp:cNvPr id="0" name=""/>
        <dsp:cNvSpPr/>
      </dsp:nvSpPr>
      <dsp:spPr>
        <a:xfrm>
          <a:off x="0" y="663791"/>
          <a:ext cx="6096000" cy="1925617"/>
        </a:xfrm>
        <a:prstGeom prst="rect">
          <a:avLst/>
        </a:prstGeom>
        <a:solidFill>
          <a:schemeClr val="accent5">
            <a:lumMod val="40000"/>
            <a:lumOff val="60000"/>
            <a:alpha val="90000"/>
          </a:schemeClr>
        </a:solidFill>
        <a:ln w="9525" cap="flat" cmpd="sng" algn="ctr">
          <a:solidFill>
            <a:schemeClr val="accent5">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effectLst/>
            </a:rPr>
            <a:t>Create tables </a:t>
          </a:r>
        </a:p>
        <a:p>
          <a:pPr marL="228600" lvl="1" indent="-228600" algn="l" defTabSz="1022350">
            <a:lnSpc>
              <a:spcPct val="90000"/>
            </a:lnSpc>
            <a:spcBef>
              <a:spcPct val="0"/>
            </a:spcBef>
            <a:spcAft>
              <a:spcPct val="15000"/>
            </a:spcAft>
            <a:buChar char="•"/>
          </a:pPr>
          <a:r>
            <a:rPr lang="en-US" sz="2300" kern="1200" dirty="0">
              <a:effectLst/>
            </a:rPr>
            <a:t>Insert and delete data in tables </a:t>
          </a:r>
        </a:p>
        <a:p>
          <a:pPr marL="228600" lvl="1" indent="-228600" algn="l" defTabSz="1022350">
            <a:lnSpc>
              <a:spcPct val="90000"/>
            </a:lnSpc>
            <a:spcBef>
              <a:spcPct val="0"/>
            </a:spcBef>
            <a:spcAft>
              <a:spcPct val="15000"/>
            </a:spcAft>
            <a:buChar char="•"/>
          </a:pPr>
          <a:r>
            <a:rPr lang="en-US" sz="2300" kern="1200" dirty="0">
              <a:effectLst/>
            </a:rPr>
            <a:t>Create views </a:t>
          </a:r>
        </a:p>
        <a:p>
          <a:pPr marL="228600" lvl="1" indent="-228600" algn="l" defTabSz="1022350">
            <a:lnSpc>
              <a:spcPct val="90000"/>
            </a:lnSpc>
            <a:spcBef>
              <a:spcPct val="0"/>
            </a:spcBef>
            <a:spcAft>
              <a:spcPct val="15000"/>
            </a:spcAft>
            <a:buChar char="•"/>
          </a:pPr>
          <a:r>
            <a:rPr lang="en-US" sz="2300" kern="1200" dirty="0">
              <a:effectLst/>
            </a:rPr>
            <a:t>Retrieve data with query statements</a:t>
          </a:r>
        </a:p>
      </dsp:txBody>
      <dsp:txXfrm>
        <a:off x="0" y="663791"/>
        <a:ext cx="6096000" cy="19256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99B5-9582-1D41-AA0F-90C248A8369F}">
      <dsp:nvSpPr>
        <dsp:cNvPr id="0" name=""/>
        <dsp:cNvSpPr/>
      </dsp:nvSpPr>
      <dsp:spPr>
        <a:xfrm>
          <a:off x="0" y="3220304"/>
          <a:ext cx="8229600" cy="922391"/>
        </a:xfrm>
        <a:prstGeom prst="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Subsequent text is ignored at execution time</a:t>
          </a:r>
        </a:p>
      </dsp:txBody>
      <dsp:txXfrm>
        <a:off x="0" y="3220304"/>
        <a:ext cx="8229600" cy="922391"/>
      </dsp:txXfrm>
    </dsp:sp>
    <dsp:sp modelId="{B121884D-C389-FC4E-85A6-C9D2F8467421}">
      <dsp:nvSpPr>
        <dsp:cNvPr id="0" name=""/>
        <dsp:cNvSpPr/>
      </dsp:nvSpPr>
      <dsp:spPr>
        <a:xfrm rot="10800000">
          <a:off x="0" y="2267"/>
          <a:ext cx="8229600" cy="3249731"/>
        </a:xfrm>
        <a:prstGeom prst="upArrowCallou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The </a:t>
          </a:r>
          <a:r>
            <a:rPr lang="en-US" sz="2400" b="1" kern="1200" dirty="0" err="1">
              <a:solidFill>
                <a:schemeClr val="bg1"/>
              </a:solidFill>
            </a:rPr>
            <a:t>SQLi</a:t>
          </a:r>
          <a:r>
            <a:rPr lang="en-US" sz="2400" b="1" kern="1200" dirty="0">
              <a:solidFill>
                <a:schemeClr val="bg1"/>
              </a:solidFill>
            </a:rPr>
            <a:t> attack typically works by prematurely terminating a text string and appending a new command</a:t>
          </a:r>
        </a:p>
      </dsp:txBody>
      <dsp:txXfrm rot="-10800000">
        <a:off x="0" y="2267"/>
        <a:ext cx="8229600" cy="1140655"/>
      </dsp:txXfrm>
    </dsp:sp>
    <dsp:sp modelId="{A2DC8247-886C-F948-BD27-D7F583898F2F}">
      <dsp:nvSpPr>
        <dsp:cNvPr id="0" name=""/>
        <dsp:cNvSpPr/>
      </dsp:nvSpPr>
      <dsp:spPr>
        <a:xfrm>
          <a:off x="0" y="1142922"/>
          <a:ext cx="8229600" cy="971669"/>
        </a:xfrm>
        <a:prstGeom prst="rect">
          <a:avLst/>
        </a:prstGeom>
        <a:solidFill>
          <a:schemeClr val="accent6">
            <a:lumMod val="40000"/>
            <a:lumOff val="60000"/>
            <a:alpha val="9000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en-US" sz="1900" kern="1200" dirty="0"/>
            <a:t>Because the inserted command may have additional strings appended to it before it is executed the attacker terminates the injected string with a comment mark “- -”</a:t>
          </a:r>
        </a:p>
      </dsp:txBody>
      <dsp:txXfrm>
        <a:off x="0" y="1142922"/>
        <a:ext cx="8229600" cy="971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470D0-E073-9C48-8B05-D345ECE226DF}">
      <dsp:nvSpPr>
        <dsp:cNvPr id="0" name=""/>
        <dsp:cNvSpPr/>
      </dsp:nvSpPr>
      <dsp:spPr>
        <a:xfrm>
          <a:off x="0" y="285313"/>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inject SQL commands by providing suitable crafted user input</a:t>
          </a:r>
        </a:p>
      </dsp:txBody>
      <dsp:txXfrm>
        <a:off x="0" y="285313"/>
        <a:ext cx="8507288" cy="573300"/>
      </dsp:txXfrm>
    </dsp:sp>
    <dsp:sp modelId="{49DE32D0-A3E0-634B-A0BA-EB313BB093B1}">
      <dsp:nvSpPr>
        <dsp:cNvPr id="0" name=""/>
        <dsp:cNvSpPr/>
      </dsp:nvSpPr>
      <dsp:spPr>
        <a:xfrm>
          <a:off x="425364" y="93433"/>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User input</a:t>
          </a:r>
        </a:p>
      </dsp:txBody>
      <dsp:txXfrm>
        <a:off x="444098" y="112167"/>
        <a:ext cx="5917633" cy="346292"/>
      </dsp:txXfrm>
    </dsp:sp>
    <dsp:sp modelId="{F347A860-BF20-F343-AE0E-F894CF3A2B77}">
      <dsp:nvSpPr>
        <dsp:cNvPr id="0" name=""/>
        <dsp:cNvSpPr/>
      </dsp:nvSpPr>
      <dsp:spPr>
        <a:xfrm>
          <a:off x="0" y="1120693"/>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can forge the values that are placed in HTTP and network headers and exploit this vulnerability by placing data directly into the headers</a:t>
          </a:r>
        </a:p>
      </dsp:txBody>
      <dsp:txXfrm>
        <a:off x="0" y="1120693"/>
        <a:ext cx="8507288" cy="778050"/>
      </dsp:txXfrm>
    </dsp:sp>
    <dsp:sp modelId="{B6590F0A-960D-A44D-9693-1DDA5793ED80}">
      <dsp:nvSpPr>
        <dsp:cNvPr id="0" name=""/>
        <dsp:cNvSpPr/>
      </dsp:nvSpPr>
      <dsp:spPr>
        <a:xfrm>
          <a:off x="425364" y="928813"/>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Server variables</a:t>
          </a:r>
        </a:p>
      </dsp:txBody>
      <dsp:txXfrm>
        <a:off x="444098" y="947547"/>
        <a:ext cx="5917633" cy="346292"/>
      </dsp:txXfrm>
    </dsp:sp>
    <dsp:sp modelId="{D121F9AD-CE7C-774F-8AB4-1CD37265180C}">
      <dsp:nvSpPr>
        <dsp:cNvPr id="0" name=""/>
        <dsp:cNvSpPr/>
      </dsp:nvSpPr>
      <dsp:spPr>
        <a:xfrm>
          <a:off x="0" y="2160824"/>
          <a:ext cx="8507288" cy="982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 malicious user could rely on data already present in the system or database to trigger an SQL injection attack, so when the attack occurs, the input that modifies the query to cause an attack does not come from the user, but from within the system itself</a:t>
          </a:r>
        </a:p>
      </dsp:txBody>
      <dsp:txXfrm>
        <a:off x="0" y="2160824"/>
        <a:ext cx="8507288" cy="982800"/>
      </dsp:txXfrm>
    </dsp:sp>
    <dsp:sp modelId="{BA985232-B7AE-214D-B627-6183C6D03381}">
      <dsp:nvSpPr>
        <dsp:cNvPr id="0" name=""/>
        <dsp:cNvSpPr/>
      </dsp:nvSpPr>
      <dsp:spPr>
        <a:xfrm>
          <a:off x="425364" y="196894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Second-order injection</a:t>
          </a:r>
        </a:p>
      </dsp:txBody>
      <dsp:txXfrm>
        <a:off x="444098" y="1987678"/>
        <a:ext cx="5917633" cy="346292"/>
      </dsp:txXfrm>
    </dsp:sp>
    <dsp:sp modelId="{88B01C00-B76C-3947-AC33-98172F4ED25D}">
      <dsp:nvSpPr>
        <dsp:cNvPr id="0" name=""/>
        <dsp:cNvSpPr/>
      </dsp:nvSpPr>
      <dsp:spPr>
        <a:xfrm>
          <a:off x="0" y="3405704"/>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An attacker could alter cookies such that when the application server builds an SQL query based on the cookie’s content, the structure and function of the query is modified</a:t>
          </a:r>
        </a:p>
      </dsp:txBody>
      <dsp:txXfrm>
        <a:off x="0" y="3405704"/>
        <a:ext cx="8507288" cy="778050"/>
      </dsp:txXfrm>
    </dsp:sp>
    <dsp:sp modelId="{3ADE7EA7-5C2B-0149-81B6-8B0314A71EF4}">
      <dsp:nvSpPr>
        <dsp:cNvPr id="0" name=""/>
        <dsp:cNvSpPr/>
      </dsp:nvSpPr>
      <dsp:spPr>
        <a:xfrm>
          <a:off x="425364" y="3213824"/>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Cookies</a:t>
          </a:r>
        </a:p>
      </dsp:txBody>
      <dsp:txXfrm>
        <a:off x="444098" y="3232558"/>
        <a:ext cx="5917633" cy="346292"/>
      </dsp:txXfrm>
    </dsp:sp>
    <dsp:sp modelId="{BAB3709E-891A-2C49-B74B-15794BD79DCF}">
      <dsp:nvSpPr>
        <dsp:cNvPr id="0" name=""/>
        <dsp:cNvSpPr/>
      </dsp:nvSpPr>
      <dsp:spPr>
        <a:xfrm>
          <a:off x="0" y="4445834"/>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Applying user input that constructs an attack outside the realm of web requests</a:t>
          </a:r>
        </a:p>
      </dsp:txBody>
      <dsp:txXfrm>
        <a:off x="0" y="4445834"/>
        <a:ext cx="8507288" cy="573300"/>
      </dsp:txXfrm>
    </dsp:sp>
    <dsp:sp modelId="{F5A2D54C-DF6E-2240-B8E6-152B0641B7CD}">
      <dsp:nvSpPr>
        <dsp:cNvPr id="0" name=""/>
        <dsp:cNvSpPr/>
      </dsp:nvSpPr>
      <dsp:spPr>
        <a:xfrm>
          <a:off x="425364" y="425395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Physical user input</a:t>
          </a:r>
        </a:p>
      </dsp:txBody>
      <dsp:txXfrm>
        <a:off x="444098" y="4272688"/>
        <a:ext cx="5917633"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D1C11-89A4-E240-8721-E35E66514F65}">
      <dsp:nvSpPr>
        <dsp:cNvPr id="0" name=""/>
        <dsp:cNvSpPr/>
      </dsp:nvSpPr>
      <dsp:spPr>
        <a:xfrm>
          <a:off x="96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Tautology</a:t>
          </a:r>
        </a:p>
      </dsp:txBody>
      <dsp:txXfrm>
        <a:off x="967" y="0"/>
        <a:ext cx="2515195" cy="960120"/>
      </dsp:txXfrm>
    </dsp:sp>
    <dsp:sp modelId="{506A1A02-5F73-E44D-AEDA-54A08CE56047}">
      <dsp:nvSpPr>
        <dsp:cNvPr id="0" name=""/>
        <dsp:cNvSpPr/>
      </dsp:nvSpPr>
      <dsp:spPr>
        <a:xfrm>
          <a:off x="25248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This form of attack injects code in one or more conditional statements so that they always evaluate to true</a:t>
          </a:r>
        </a:p>
      </dsp:txBody>
      <dsp:txXfrm>
        <a:off x="311420" y="1019054"/>
        <a:ext cx="1894288" cy="1962392"/>
      </dsp:txXfrm>
    </dsp:sp>
    <dsp:sp modelId="{9E01E2B1-6C69-B84F-BFCD-CAFB22159800}">
      <dsp:nvSpPr>
        <dsp:cNvPr id="0" name=""/>
        <dsp:cNvSpPr/>
      </dsp:nvSpPr>
      <dsp:spPr>
        <a:xfrm>
          <a:off x="2704802"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End-of-line comment</a:t>
          </a:r>
          <a:endParaRPr lang="en-US" sz="2400" kern="1200" dirty="0"/>
        </a:p>
      </dsp:txBody>
      <dsp:txXfrm>
        <a:off x="2704802" y="0"/>
        <a:ext cx="2515195" cy="960120"/>
      </dsp:txXfrm>
    </dsp:sp>
    <dsp:sp modelId="{D1974B89-9490-614E-9829-C4BAC49AFC09}">
      <dsp:nvSpPr>
        <dsp:cNvPr id="0" name=""/>
        <dsp:cNvSpPr/>
      </dsp:nvSpPr>
      <dsp:spPr>
        <a:xfrm>
          <a:off x="2956321"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After injecting code into a particular field, legitimate code that follows are nullified through usage of end of line comments</a:t>
          </a:r>
        </a:p>
      </dsp:txBody>
      <dsp:txXfrm>
        <a:off x="3015255" y="1019054"/>
        <a:ext cx="1894288" cy="1962392"/>
      </dsp:txXfrm>
    </dsp:sp>
    <dsp:sp modelId="{F22DB42E-C4BB-1D48-807A-432D5F1B93FC}">
      <dsp:nvSpPr>
        <dsp:cNvPr id="0" name=""/>
        <dsp:cNvSpPr/>
      </dsp:nvSpPr>
      <dsp:spPr>
        <a:xfrm>
          <a:off x="540863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Piggybacked queries</a:t>
          </a:r>
          <a:endParaRPr lang="en-US" sz="2400" kern="1200" dirty="0"/>
        </a:p>
      </dsp:txBody>
      <dsp:txXfrm>
        <a:off x="5408637" y="0"/>
        <a:ext cx="2515195" cy="960120"/>
      </dsp:txXfrm>
    </dsp:sp>
    <dsp:sp modelId="{4F6B90D2-4033-0D44-A2F4-961925B6B74A}">
      <dsp:nvSpPr>
        <dsp:cNvPr id="0" name=""/>
        <dsp:cNvSpPr/>
      </dsp:nvSpPr>
      <dsp:spPr>
        <a:xfrm>
          <a:off x="566015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The attacker adds additional queries beyond the intended query, piggy-backing the attack on top of a legitimate request</a:t>
          </a:r>
        </a:p>
      </dsp:txBody>
      <dsp:txXfrm>
        <a:off x="5719090" y="1019054"/>
        <a:ext cx="1894288" cy="19623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Manual defensive coding practices</a:t>
          </a:r>
          <a:endParaRPr lang="en-US" sz="1500" kern="1200" dirty="0"/>
        </a:p>
        <a:p>
          <a:pPr marL="114300" lvl="1" indent="-114300" algn="l" defTabSz="666750">
            <a:lnSpc>
              <a:spcPct val="90000"/>
            </a:lnSpc>
            <a:spcBef>
              <a:spcPct val="0"/>
            </a:spcBef>
            <a:spcAft>
              <a:spcPct val="15000"/>
            </a:spcAft>
            <a:buChar char="•"/>
          </a:pPr>
          <a:r>
            <a:rPr lang="en-US" sz="1500" kern="1200"/>
            <a:t>Parameterized query insertion</a:t>
          </a:r>
          <a:endParaRPr lang="en-US" sz="1500" kern="1200" dirty="0"/>
        </a:p>
        <a:p>
          <a:pPr marL="114300" lvl="1" indent="-114300" algn="l" defTabSz="666750">
            <a:lnSpc>
              <a:spcPct val="90000"/>
            </a:lnSpc>
            <a:spcBef>
              <a:spcPct val="0"/>
            </a:spcBef>
            <a:spcAft>
              <a:spcPct val="15000"/>
            </a:spcAft>
            <a:buChar char="•"/>
          </a:pPr>
          <a:r>
            <a:rPr lang="en-US" sz="1500" kern="1200"/>
            <a:t>SQL DOM</a:t>
          </a:r>
          <a:endParaRPr lang="en-US" sz="1500" kern="1200" dirty="0"/>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Defensive coding</a:t>
          </a:r>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Signature based</a:t>
          </a:r>
          <a:endParaRPr lang="en-US" sz="1500" kern="1200" dirty="0"/>
        </a:p>
        <a:p>
          <a:pPr marL="114300" lvl="1" indent="-114300" algn="l" defTabSz="666750">
            <a:lnSpc>
              <a:spcPct val="90000"/>
            </a:lnSpc>
            <a:spcBef>
              <a:spcPct val="0"/>
            </a:spcBef>
            <a:spcAft>
              <a:spcPct val="15000"/>
            </a:spcAft>
            <a:buChar char="•"/>
          </a:pPr>
          <a:r>
            <a:rPr lang="en-US" sz="1500" kern="1200"/>
            <a:t>Anomaly based</a:t>
          </a:r>
          <a:endParaRPr lang="en-US" sz="1500" kern="1200" dirty="0"/>
        </a:p>
        <a:p>
          <a:pPr marL="114300" lvl="1" indent="-114300" algn="l" defTabSz="666750">
            <a:lnSpc>
              <a:spcPct val="90000"/>
            </a:lnSpc>
            <a:spcBef>
              <a:spcPct val="0"/>
            </a:spcBef>
            <a:spcAft>
              <a:spcPct val="15000"/>
            </a:spcAft>
            <a:buChar char="•"/>
          </a:pPr>
          <a:r>
            <a:rPr lang="en-US" sz="1500" kern="1200"/>
            <a:t>Code analysis</a:t>
          </a:r>
          <a:endParaRPr lang="en-US" sz="1500" kern="1200" dirty="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Check queries at runtime to see if they conform to a model of expected queries</a:t>
          </a:r>
          <a:endParaRPr lang="en-US" sz="15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Run-time prevention</a:t>
          </a:r>
          <a:endParaRPr lang="en-US" sz="2200" kern="1200" dirty="0"/>
        </a:p>
      </dsp:txBody>
      <dsp:txXfrm>
        <a:off x="6123658" y="2807160"/>
        <a:ext cx="1928858" cy="7393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chemeClr val="bg1"/>
              </a:solidFill>
            </a:rPr>
            <a:t>Database access control system determines:</a:t>
          </a:r>
          <a:endParaRPr lang="en-US" sz="27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dirty="0"/>
            <a:t>If the user has access to the entire database or just portions of it</a:t>
          </a:r>
          <a:endParaRPr lang="en-US" sz="15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dirty="0"/>
            <a:t>What access rights the user has (create, insert, delete, update, read, write)</a:t>
          </a:r>
          <a:endParaRPr lang="en-US" sz="15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rgbClr val="000000"/>
              </a:solidFill>
            </a:rPr>
            <a:t>Can support a range of administrative policies</a:t>
          </a:r>
          <a:endParaRPr lang="en-US" sz="27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Small number of privileged users may grant and revoke access rights</a:t>
          </a:r>
          <a:endParaRPr lang="en-US" sz="12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Ownership-based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creator of a table may grant and revoke access rights to the table</a:t>
          </a:r>
          <a:endParaRPr lang="en-US" sz="12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Decentralized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3C198186-20EE-9348-AA27-7E60E141A490}" type="slidenum">
              <a:rPr lang="en-AU"/>
              <a:pPr>
                <a:defRPr/>
              </a:pPr>
              <a:t>‹#›</a:t>
            </a:fld>
            <a:endParaRPr lang="en-AU"/>
          </a:p>
        </p:txBody>
      </p:sp>
    </p:spTree>
    <p:extLst>
      <p:ext uri="{BB962C8B-B14F-4D97-AF65-F5344CB8AC3E}">
        <p14:creationId xmlns:p14="http://schemas.microsoft.com/office/powerpoint/2010/main" val="3708069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 Chapter 5 “Database</a:t>
            </a:r>
            <a:r>
              <a:rPr lang="en-US" baseline="0" dirty="0">
                <a:latin typeface="Times New Roman" pitchFamily="-107" charset="0"/>
              </a:rPr>
              <a:t> and Data Center Security</a:t>
            </a:r>
            <a:r>
              <a:rPr lang="en-US" dirty="0">
                <a:latin typeface="Times New Roman" pitchFamily="-107" charset="0"/>
              </a:rPr>
              <a:t>”.</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45974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abstract model of a relational database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table is shown as Figure 5.3. There are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individuals, or entities, in the 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attributes. Each attribute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possible values, with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x</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ij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denoting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value of attribute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j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for entity </a:t>
            </a:r>
            <a:r>
              <a:rPr lang="en-US" sz="1200" b="0" i="1"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10</a:t>
            </a:fld>
            <a:endParaRPr lang="en-AU"/>
          </a:p>
        </p:txBody>
      </p:sp>
    </p:spTree>
    <p:extLst>
      <p:ext uri="{BB962C8B-B14F-4D97-AF65-F5344CB8AC3E}">
        <p14:creationId xmlns:p14="http://schemas.microsoft.com/office/powerpoint/2010/main" val="2843227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11</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5.4a provides a relational database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example.In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Department table, the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ID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the primary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each value is unique. This table gives the ID, name, and account number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The Employee table contains the name, salary code, employee ID,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phone number of each employee. The Employee table also indicates the department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which each employee is assigned by including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identified as a foreign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provides the relationship between the Employee table and the Department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 </a:t>
            </a:r>
            <a:r>
              <a:rPr lang="en-US" sz="1200" b="1" kern="1200" dirty="0">
                <a:solidFill>
                  <a:schemeClr val="tx1"/>
                </a:solidFill>
                <a:effectLst/>
                <a:latin typeface="Arial" pitchFamily="-110" charset="0"/>
                <a:ea typeface="ＭＳ Ｐゴシック" pitchFamily="-110" charset="-128"/>
                <a:cs typeface="ＭＳ Ｐゴシック" pitchFamily="-110" charset="-128"/>
              </a:rPr>
              <a:t>view </a:t>
            </a:r>
            <a:r>
              <a:rPr lang="en-US" sz="1200" kern="1200" dirty="0">
                <a:solidFill>
                  <a:schemeClr val="tx1"/>
                </a:solidFill>
                <a:effectLst/>
                <a:latin typeface="Arial" pitchFamily="-110" charset="0"/>
                <a:ea typeface="ＭＳ Ｐゴシック" pitchFamily="-110" charset="-128"/>
                <a:cs typeface="ＭＳ Ｐゴシック" pitchFamily="-110" charset="-128"/>
              </a:rPr>
              <a:t> is a virtual table. In essence, a view is the result of a query that returns</a:t>
            </a:r>
          </a:p>
          <a:p>
            <a:r>
              <a:rPr lang="en-US" sz="1200" kern="1200" dirty="0">
                <a:solidFill>
                  <a:schemeClr val="tx1"/>
                </a:solidFill>
                <a:effectLst/>
                <a:latin typeface="Arial" pitchFamily="-110" charset="0"/>
                <a:ea typeface="ＭＳ Ｐゴシック" pitchFamily="-110" charset="-128"/>
                <a:cs typeface="ＭＳ Ｐゴシック" pitchFamily="-110" charset="-128"/>
              </a:rPr>
              <a:t>selected rows and columns from one or more tables.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5.4b is a view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employee name, ID, and phone number from the Employee table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corresponding department name from the Department table. The linkage is the</a:t>
            </a:r>
          </a:p>
          <a:p>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so that the view table includes data from each row of the Employee table,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additional data from the Department table. It is also possible to construct a view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 single table. For example, one view of the Employee table consists of all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rows, with the salary code column deleted. A view can be qualified to include only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some rows and/or some columns. For example, a view can be defined consisting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rows in the Employee table for which the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15.</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7862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12</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8676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2016 State of Software Security Report [VERA16] found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around 35%.</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2016 Global Security Report [TRUS16] lists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top two intrusion techniques. </a:t>
            </a:r>
            <a:r>
              <a:rPr lang="en-US" sz="1200" kern="1200" dirty="0">
                <a:solidFill>
                  <a:schemeClr val="tx1"/>
                </a:solidFill>
                <a:effectLst/>
                <a:latin typeface="Arial" pitchFamily="-110" charset="0"/>
                <a:ea typeface="ＭＳ Ｐゴシック" pitchFamily="-110" charset="-128"/>
                <a:cs typeface="ＭＳ Ｐゴシック" pitchFamily="-110" charset="-128"/>
              </a:rPr>
              <a:t> The report notes that </a:t>
            </a:r>
            <a:r>
              <a:rPr lang="en-US" sz="1200" kern="1200" dirty="0" err="1">
                <a:solidFill>
                  <a:schemeClr val="tx1"/>
                </a:solidFill>
                <a:effectLst/>
                <a:latin typeface="Arial" pitchFamily="-110" charset="0"/>
                <a:ea typeface="ＭＳ Ｐゴシック" pitchFamily="-110" charset="-128"/>
                <a:cs typeface="ＭＳ Ｐゴシック" pitchFamily="-110" charset="-128"/>
              </a:rPr>
              <a:t>SQLi</a:t>
            </a:r>
            <a:r>
              <a:rPr lang="en-US" sz="1200" kern="1200" dirty="0">
                <a:solidFill>
                  <a:schemeClr val="tx1"/>
                </a:solidFill>
                <a:effectLst/>
                <a:latin typeface="Arial" pitchFamily="-110" charset="0"/>
                <a:ea typeface="ＭＳ Ｐゴシック" pitchFamily="-110" charset="-128"/>
                <a:cs typeface="ＭＳ Ｐゴシック" pitchFamily="-110" charset="-128"/>
              </a:rPr>
              <a:t> can pose a</a:t>
            </a:r>
          </a:p>
          <a:p>
            <a:r>
              <a:rPr lang="en-US" sz="1200" kern="1200" dirty="0">
                <a:solidFill>
                  <a:schemeClr val="tx1"/>
                </a:solidFill>
                <a:effectLst/>
                <a:latin typeface="Arial" pitchFamily="-110" charset="0"/>
                <a:ea typeface="ＭＳ Ｐゴシック" pitchFamily="-110" charset="-128"/>
                <a:cs typeface="ＭＳ Ｐゴシック" pitchFamily="-110" charset="-128"/>
              </a:rPr>
              <a:t>significant threat to sensitive data such as personally identifiable information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(PII) and credit card data, and it can be hard to prevent and relatively easy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exploit these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13</a:t>
            </a:fld>
            <a:endParaRPr lang="en-AU"/>
          </a:p>
        </p:txBody>
      </p:sp>
    </p:spTree>
    <p:extLst>
      <p:ext uri="{BB962C8B-B14F-4D97-AF65-F5344CB8AC3E}">
        <p14:creationId xmlns:p14="http://schemas.microsoft.com/office/powerpoint/2010/main" val="17524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an attack that exploits a security vulnerability occurring in the database layer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application (such as queries). Using SQL injection, the attacker can extract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manipulate the web application’s data. The attack is viable when user input is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incorrectly filtered for string literal escape characters embedded in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user input is not strongly typed, and thereby unexpectedly executed.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5.5, from [ACUN13], is a typical example of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The steps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involved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Hacker finds a vulnerability in a custom Web application and injects an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 to a database by sending the command to the Web server. The command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injected into traffic that will be accepted by the firewall.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 The Web server receives the malicious code and sends it to the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Web application server receives the malicious code from the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sends it to the database server.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4. The database server executes the malicious code on the database. The database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returns data from credit cards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5. The Web application server dynamically generates a page with data including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credit card details from the database.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6. The Web server sends the credit card details to the hacker.</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14</a:t>
            </a:fld>
            <a:endParaRPr lang="en-AU"/>
          </a:p>
        </p:txBody>
      </p:sp>
    </p:spTree>
    <p:extLst>
      <p:ext uri="{BB962C8B-B14F-4D97-AF65-F5344CB8AC3E}">
        <p14:creationId xmlns:p14="http://schemas.microsoft.com/office/powerpoint/2010/main" val="101663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typically works by prematurely terminating a text string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appending a new command. Because the inserted command may have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strings appended to it before it is executed, the attacker terminates the injected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with a comment mark “--”. Subsequent text is ignored at execution time.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15</a:t>
            </a:fld>
            <a:endParaRPr lang="en-AU"/>
          </a:p>
        </p:txBody>
      </p:sp>
    </p:spTree>
    <p:extLst>
      <p:ext uri="{BB962C8B-B14F-4D97-AF65-F5344CB8AC3E}">
        <p14:creationId xmlns:p14="http://schemas.microsoft.com/office/powerpoint/2010/main" val="146634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 characterize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in terms of the avenue of attack and the type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[CHAN11, HALF06]. The main avenues of attack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case, attackers inject SQL commands by providing suitably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crafted user input. A Web application can read user input in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ways based on the environment in which the application is deployed. In most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form submissions that are sent to the Web application via HTTP GET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POST requests. Web applications are generally able to access the user input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contained in these requests as they would access any other variable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Server variables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variables are a collection of variables that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headers, network protocol headers, and environmental variables.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use these server variables in a variety of ways, such as logging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usage statistics and identifying browsing trends. If these variables are logged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 database without sanitization, this could create an SQL injection vulnerability.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attackers can forge the values that are placed in HTTP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 headers, they can exploit this vulnerability by placing data directly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the headers. When the query to log the server variable is issued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Second-order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Second-order injection occurs when incomplete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prevention mechanisms against SQL injection attacks are in place. In second-order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injection, a malicious user could rely on data already present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or database to trigger an SQL injection attack, so when the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occurs, the input that modifies the query to cause an attack does not come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user, but from within the system itself.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Cookies: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client returns to a Web application, cookies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restore the client’s state information. Because the client has control over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cookies, an attacker could alter cookies such that when the application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builds an SQL query based on the cookie’s content, the structure and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query is modified.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Physical 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injection is possible by supplying user input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constructs an attack outside the realm of web requests. This user-input could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the form of conventional barcodes, RFID tags, or even paper forms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scanned using optical character recognition and passed to a database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16</a:t>
            </a:fld>
            <a:endParaRPr lang="en-AU"/>
          </a:p>
        </p:txBody>
      </p:sp>
    </p:spTree>
    <p:extLst>
      <p:ext uri="{BB962C8B-B14F-4D97-AF65-F5344CB8AC3E}">
        <p14:creationId xmlns:p14="http://schemas.microsoft.com/office/powerpoint/2010/main" val="218095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can be grouped into three main categories: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inferential,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out-of-band. An </a:t>
            </a:r>
            <a:r>
              <a:rPr lang="en-US" sz="1200" b="1"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uses the same communication channel for injecting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code and retrieving results. The retrieved data are presented directly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Web page.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Tautology: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form of attack injects code in one or more conditional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 that they always evaluate to true.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End-of-line comment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After injecting code into a particular field, legitimate code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follows are nullified through usage of end of line comments.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to add ”- -” after inputs so that remaining queries are not treated as executable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code, but comments. The preceding tautology example is also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Piggybacked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attacker adds additional queries beyond the intended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query, piggy-backing the attack on top of a legitimate request. This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relies on server configurations that allow several different queries within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of code. The example in the preceding section is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17</a:t>
            </a:fld>
            <a:endParaRPr lang="en-AU"/>
          </a:p>
        </p:txBody>
      </p:sp>
    </p:spTree>
    <p:extLst>
      <p:ext uri="{BB962C8B-B14F-4D97-AF65-F5344CB8AC3E}">
        <p14:creationId xmlns:p14="http://schemas.microsoft.com/office/powerpoint/2010/main" val="410037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inferential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is no actual transfer of data, but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able to reconstruct the information by sending particular requests and observing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resulting behavior of the Website/database server. Inferential attack types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Illegal/logically incorrect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lets an attacker gather important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about the type and structure of the backend database of a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The attack is considered a preliminary, information-gathering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 for other attacks. The vulnerability leveraged by this attack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default error page returned by application servers is often overly descriptive.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fact, the simple fact that an error messages is generated can often reveal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vulnerable/injectable parameters to an attacker.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Blind SQL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Blind SQL injection allows attackers to infer the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present in a database system even when the system is sufficiently secure to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display any erroneous information back to the attacker. The attacker asks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true/false questions. If the injected statement evaluates to true, the site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continues to function normally. If the statement evaluates to false, although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no descriptive error message, the page differs significantly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normally functioning page.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18</a:t>
            </a:fld>
            <a:endParaRPr lang="en-AU"/>
          </a:p>
        </p:txBody>
      </p:sp>
    </p:spTree>
    <p:extLst>
      <p:ext uri="{BB962C8B-B14F-4D97-AF65-F5344CB8AC3E}">
        <p14:creationId xmlns:p14="http://schemas.microsoft.com/office/powerpoint/2010/main" val="324059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out-of-band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data are retrieved using a different channel (e.g.,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email with the results of the query is generated and sent to the tester). This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when there are limitations on information retrieval, but outbound connectivity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database server is lax.</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19</a:t>
            </a:fld>
            <a:endParaRPr lang="en-AU"/>
          </a:p>
        </p:txBody>
      </p:sp>
    </p:spTree>
    <p:extLst>
      <p:ext uri="{BB962C8B-B14F-4D97-AF65-F5344CB8AC3E}">
        <p14:creationId xmlns:p14="http://schemas.microsoft.com/office/powerpoint/2010/main" val="409632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This chapter looks at the unique security issues that relate to databases. The focus</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this chapter is on relational database management systems (RDBMS). The relational</a:t>
            </a:r>
          </a:p>
          <a:p>
            <a:r>
              <a:rPr lang="en-US" sz="1200" kern="1200" dirty="0">
                <a:solidFill>
                  <a:schemeClr val="tx1"/>
                </a:solidFill>
                <a:effectLst/>
                <a:latin typeface="Arial" pitchFamily="-110" charset="0"/>
                <a:ea typeface="ＭＳ Ｐゴシック" pitchFamily="-110" charset="-128"/>
                <a:cs typeface="ＭＳ Ｐゴシック" pitchFamily="-110" charset="-128"/>
              </a:rPr>
              <a:t>approach dominates industry, government, and research sectors, and is likely</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do so for the foreseeable future. We begin with an overview of the need for database-</a:t>
            </a:r>
          </a:p>
          <a:p>
            <a:r>
              <a:rPr lang="en-US" sz="1200" kern="1200" dirty="0">
                <a:solidFill>
                  <a:schemeClr val="tx1"/>
                </a:solidFill>
                <a:effectLst/>
                <a:latin typeface="Arial" pitchFamily="-110" charset="0"/>
                <a:ea typeface="ＭＳ Ｐゴシック" pitchFamily="-110" charset="-128"/>
                <a:cs typeface="ＭＳ Ｐゴシック" pitchFamily="-110" charset="-128"/>
              </a:rPr>
              <a:t>specific security techniques. Then we provide a brief introduction to database</a:t>
            </a:r>
          </a:p>
          <a:p>
            <a:r>
              <a:rPr lang="en-US" sz="1200" kern="1200" dirty="0">
                <a:solidFill>
                  <a:schemeClr val="tx1"/>
                </a:solidFill>
                <a:effectLst/>
                <a:latin typeface="Arial" pitchFamily="-110" charset="0"/>
                <a:ea typeface="ＭＳ Ｐゴシック" pitchFamily="-110" charset="-128"/>
                <a:cs typeface="ＭＳ Ｐゴシック" pitchFamily="-110" charset="-128"/>
              </a:rPr>
              <a:t>management</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systems, followed by an overview of relational databases. Next, we look</a:t>
            </a:r>
          </a:p>
          <a:p>
            <a:r>
              <a:rPr lang="en-US" sz="1200" kern="1200" dirty="0">
                <a:solidFill>
                  <a:schemeClr val="tx1"/>
                </a:solidFill>
                <a:effectLst/>
                <a:latin typeface="Arial" pitchFamily="-110" charset="0"/>
                <a:ea typeface="ＭＳ Ｐゴシック" pitchFamily="-110" charset="-128"/>
                <a:cs typeface="ＭＳ Ｐゴシック" pitchFamily="-110" charset="-128"/>
              </a:rPr>
              <a:t>at the issue of database access control, followed by a discussion of the inference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threat. Then, we examine database encryption. Finally, we will examine the security</a:t>
            </a:r>
          </a:p>
          <a:p>
            <a:r>
              <a:rPr lang="en-US" sz="1200" kern="1200" dirty="0">
                <a:solidFill>
                  <a:schemeClr val="tx1"/>
                </a:solidFill>
                <a:effectLst/>
                <a:latin typeface="Arial" pitchFamily="-110" charset="0"/>
                <a:ea typeface="ＭＳ Ｐゴシック" pitchFamily="-110" charset="-128"/>
                <a:cs typeface="ＭＳ Ｐゴシック" pitchFamily="-110" charset="-128"/>
              </a:rPr>
              <a:t>issues related to the deployment of large data centers.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158221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defensive coding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Manual defensive coding practices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common vulnerability exploited by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Parameterized query insertion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prevent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SQL DOM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DOM is a set of classes that enables automated data type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detection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Signature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technique attempts to match specific attack patterns.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Anomaly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define normal behavior and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Code analysis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techniques involve the use of a test suite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run-time prevention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techniques have been developed as</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purpose [CHAN11,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20</a:t>
            </a:fld>
            <a:endParaRPr lang="en-AU"/>
          </a:p>
        </p:txBody>
      </p:sp>
    </p:spTree>
    <p:extLst>
      <p:ext uri="{BB962C8B-B14F-4D97-AF65-F5344CB8AC3E}">
        <p14:creationId xmlns:p14="http://schemas.microsoft.com/office/powerpoint/2010/main" val="3279846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21</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a:latin typeface="Arial" pitchFamily="-109" charset="0"/>
                <a:ea typeface="ＭＳ Ｐゴシック" pitchFamily="-109" charset="-128"/>
                <a:cs typeface="ＭＳ Ｐゴシック" pitchFamily="-109" charset="-128"/>
              </a:rPr>
              <a:t>to Chapter 27 . Typically, a DBMS can support a range of administrative policies,</a:t>
            </a:r>
          </a:p>
          <a:p>
            <a:r>
              <a:rPr lang="en-US" b="0" dirty="0">
                <a:latin typeface="Arial" pitchFamily="-109" charset="0"/>
                <a:ea typeface="ＭＳ Ｐゴシック" pitchFamily="-109" charset="-128"/>
                <a:cs typeface="ＭＳ Ｐゴシック" pitchFamily="-109" charset="-128"/>
              </a:rPr>
              <a:t>including the following:</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Centralized administration</a:t>
            </a:r>
            <a:r>
              <a:rPr lang="en-US" b="0" dirty="0">
                <a:latin typeface="Arial" pitchFamily="-109" charset="0"/>
                <a:ea typeface="ＭＳ Ｐゴシック" pitchFamily="-109" charset="-128"/>
                <a:cs typeface="ＭＳ Ｐゴシック" pitchFamily="-109" charset="-128"/>
              </a:rPr>
              <a:t>: A small number of privileged users may grant and</a:t>
            </a:r>
          </a:p>
          <a:p>
            <a:r>
              <a:rPr lang="en-US" b="0" dirty="0">
                <a:latin typeface="Arial" pitchFamily="-109" charset="0"/>
                <a:ea typeface="ＭＳ Ｐゴシック" pitchFamily="-109" charset="-128"/>
                <a:cs typeface="ＭＳ Ｐゴシック" pitchFamily="-109" charset="-128"/>
              </a:rPr>
              <a:t>revoke access rights.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Ownership-based administration</a:t>
            </a:r>
            <a:r>
              <a:rPr lang="en-US" b="0" dirty="0">
                <a:latin typeface="Arial" pitchFamily="-109" charset="0"/>
                <a:ea typeface="ＭＳ Ｐゴシック" pitchFamily="-109" charset="-128"/>
                <a:cs typeface="ＭＳ Ｐゴシック" pitchFamily="-109" charset="-128"/>
              </a:rPr>
              <a:t>: The owner (creator) of a table may grant</a:t>
            </a:r>
          </a:p>
          <a:p>
            <a:r>
              <a:rPr lang="en-US" b="0" dirty="0">
                <a:latin typeface="Arial" pitchFamily="-109" charset="0"/>
                <a:ea typeface="ＭＳ Ｐゴシック" pitchFamily="-109" charset="-128"/>
                <a:cs typeface="ＭＳ Ｐゴシック" pitchFamily="-109" charset="-128"/>
              </a:rPr>
              <a:t>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 Decentralized administration</a:t>
            </a:r>
            <a:r>
              <a:rPr lang="en-US" b="0" dirty="0">
                <a:latin typeface="Arial" pitchFamily="-109" charset="0"/>
                <a:ea typeface="ＭＳ Ｐゴシック" pitchFamily="-109" charset="-128"/>
                <a:cs typeface="ＭＳ Ｐゴシック" pitchFamily="-109" charset="-128"/>
              </a:rPr>
              <a:t>: In addition to granting and revoking access rights</a:t>
            </a:r>
          </a:p>
          <a:p>
            <a:r>
              <a:rPr lang="en-US" b="0" dirty="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52405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22</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a:latin typeface="Arial" pitchFamily="-109" charset="0"/>
                <a:ea typeface="ＭＳ Ｐゴシック" pitchFamily="-109" charset="-128"/>
                <a:cs typeface="ＭＳ Ｐゴシック" pitchFamily="-109" charset="-128"/>
              </a:rPr>
              <a:t>GRANT command has the following syntax: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TO { user | role | PUBLIC }</a:t>
            </a:r>
          </a:p>
          <a:p>
            <a:r>
              <a:rPr lang="en-US" dirty="0">
                <a:latin typeface="Arial" pitchFamily="-109" charset="0"/>
                <a:ea typeface="ＭＳ Ｐゴシック" pitchFamily="-109" charset="-128"/>
                <a:cs typeface="ＭＳ Ｐゴシック" pitchFamily="-109" charset="-128"/>
              </a:rPr>
              <a:t>[IDENTIFIED BY password]</a:t>
            </a:r>
          </a:p>
          <a:p>
            <a:r>
              <a:rPr lang="en-US" dirty="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the grant option.</a:t>
            </a:r>
            <a:endParaRPr lang="en-US" dirty="0">
              <a:latin typeface="Arial" pitchFamily="-109" charset="0"/>
              <a:ea typeface="ＭＳ Ｐゴシック" pitchFamily="-109" charset="-128"/>
              <a:cs typeface="ＭＳ Ｐゴシック" pitchFamily="-109" charset="-128"/>
            </a:endParaRP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As a simple example, consider the following statement.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SELECT ON ANY TABLE TO </a:t>
            </a:r>
            <a:r>
              <a:rPr lang="en-US" dirty="0" err="1">
                <a:latin typeface="Arial" pitchFamily="-109" charset="0"/>
                <a:ea typeface="ＭＳ Ｐゴシック" pitchFamily="-109" charset="-128"/>
                <a:cs typeface="ＭＳ Ｐゴシック" pitchFamily="-109" charset="-128"/>
              </a:rPr>
              <a:t>ricflair</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This statement enables user </a:t>
            </a:r>
            <a:r>
              <a:rPr lang="en-US" dirty="0" err="1">
                <a:latin typeface="Arial" pitchFamily="-109" charset="0"/>
                <a:ea typeface="ＭＳ Ｐゴシック" pitchFamily="-109" charset="-128"/>
                <a:cs typeface="ＭＳ Ｐゴシック" pitchFamily="-109" charset="-128"/>
              </a:rPr>
              <a:t>ricflair</a:t>
            </a:r>
            <a:r>
              <a:rPr lang="en-US" dirty="0">
                <a:latin typeface="Arial" pitchFamily="-109" charset="0"/>
                <a:ea typeface="ＭＳ Ｐゴシック" pitchFamily="-109" charset="-128"/>
                <a:cs typeface="ＭＳ Ｐゴシック" pitchFamily="-109" charset="-128"/>
              </a:rPr>
              <a:t> to query any table in the database.</a:t>
            </a:r>
          </a:p>
          <a:p>
            <a:r>
              <a:rPr lang="en-US" dirty="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following is a typical list: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Update: Semantics is similar to INSERT.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Delete: Grantee may delete rows from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a:latin typeface="Arial" pitchFamily="-109" charset="0"/>
                <a:ea typeface="ＭＳ Ｐゴシック" pitchFamily="-109" charset="-128"/>
                <a:cs typeface="ＭＳ Ｐゴシック" pitchFamily="-109" charset="-128"/>
              </a:rPr>
              <a:t>refer to the specified columns.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REVOKE command has the following syntax:</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REVOKE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FROM { user | role | PUBLIC }</a:t>
            </a:r>
          </a:p>
          <a:p>
            <a:r>
              <a:rPr lang="en-US" dirty="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a:latin typeface="Arial" pitchFamily="-109" charset="0"/>
                <a:ea typeface="ＭＳ Ｐゴシック" pitchFamily="-109" charset="-128"/>
                <a:cs typeface="ＭＳ Ｐゴシック" pitchFamily="-109" charset="-128"/>
              </a:rPr>
              <a:t>REVOKE SELECT ON ANY TABLE FROM </a:t>
            </a:r>
            <a:r>
              <a:rPr lang="en-US" dirty="0" err="1">
                <a:latin typeface="Arial" pitchFamily="-109" charset="0"/>
                <a:ea typeface="ＭＳ Ｐゴシック" pitchFamily="-109" charset="-128"/>
                <a:cs typeface="ＭＳ Ｐゴシック" pitchFamily="-109" charset="-128"/>
              </a:rPr>
              <a:t>ricflair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27621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23</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a:latin typeface="Arial" pitchFamily="-109" charset="0"/>
                <a:ea typeface="ＭＳ Ｐゴシック" pitchFamily="-109" charset="-128"/>
                <a:cs typeface="ＭＳ Ｐゴシック" pitchFamily="-109" charset="-128"/>
              </a:rPr>
              <a:t>users.We</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consider a specific access right and illustrate the cascade </a:t>
            </a:r>
            <a:r>
              <a:rPr lang="en-US" dirty="0" err="1">
                <a:latin typeface="Arial" pitchFamily="-109" charset="0"/>
                <a:ea typeface="ＭＳ Ｐゴシック" pitchFamily="-109" charset="-128"/>
                <a:cs typeface="ＭＳ Ｐゴシック" pitchFamily="-109" charset="-128"/>
              </a:rPr>
              <a:t>phenomenonin</a:t>
            </a:r>
            <a:r>
              <a:rPr lang="en-US" dirty="0">
                <a:latin typeface="Arial" pitchFamily="-109" charset="0"/>
                <a:ea typeface="ＭＳ Ｐゴシック" pitchFamily="-109" charset="-128"/>
                <a:cs typeface="ＭＳ Ｐゴシック" pitchFamily="-109" charset="-128"/>
              </a:rPr>
              <a:t> Figure 5.6 .</a:t>
            </a:r>
          </a:p>
          <a:p>
            <a:r>
              <a:rPr lang="en-US" dirty="0">
                <a:latin typeface="Arial" pitchFamily="-109" charset="0"/>
                <a:ea typeface="ＭＳ Ｐゴシック" pitchFamily="-109" charset="-128"/>
                <a:cs typeface="ＭＳ Ｐゴシック" pitchFamily="-109" charset="-128"/>
              </a:rPr>
              <a:t>The figure indicates that Ann grants the access right to Bob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10 and to</a:t>
            </a:r>
          </a:p>
          <a:p>
            <a:r>
              <a:rPr lang="en-US" dirty="0">
                <a:latin typeface="Arial" pitchFamily="-109" charset="0"/>
                <a:ea typeface="ＭＳ Ｐゴシック" pitchFamily="-109" charset="-128"/>
                <a:cs typeface="ＭＳ Ｐゴシック" pitchFamily="-109" charset="-128"/>
              </a:rPr>
              <a:t>Chris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20. </a:t>
            </a:r>
            <a:r>
              <a:rPr lang="en-US" i="0" dirty="0">
                <a:latin typeface="Arial" pitchFamily="-109" charset="0"/>
                <a:ea typeface="ＭＳ Ｐゴシック" pitchFamily="-109" charset="-128"/>
                <a:cs typeface="ＭＳ Ｐゴシック" pitchFamily="-109" charset="-128"/>
              </a:rPr>
              <a:t>Assume that the grant option is always used. Thus, Bob is able</a:t>
            </a:r>
          </a:p>
          <a:p>
            <a:r>
              <a:rPr lang="en-US" dirty="0">
                <a:latin typeface="Arial" pitchFamily="-109" charset="0"/>
                <a:ea typeface="ＭＳ Ｐゴシック" pitchFamily="-109" charset="-128"/>
                <a:cs typeface="ＭＳ Ｐゴシック" pitchFamily="-109" charset="-128"/>
              </a:rPr>
              <a:t>to grant the access right 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30. </a:t>
            </a:r>
            <a:r>
              <a:rPr lang="en-US" i="0" dirty="0">
                <a:latin typeface="Arial" pitchFamily="-109" charset="0"/>
                <a:ea typeface="ＭＳ Ｐゴシック" pitchFamily="-109" charset="-128"/>
                <a:cs typeface="ＭＳ Ｐゴシック" pitchFamily="-109" charset="-128"/>
              </a:rPr>
              <a:t>Chris redundantly grants the access right</a:t>
            </a:r>
          </a:p>
          <a:p>
            <a:r>
              <a:rPr lang="en-US" dirty="0">
                <a:latin typeface="Arial" pitchFamily="-109" charset="0"/>
                <a:ea typeface="ＭＳ Ｐゴシック" pitchFamily="-109" charset="-128"/>
                <a:cs typeface="ＭＳ Ｐゴシック" pitchFamily="-109" charset="-128"/>
              </a:rPr>
              <a:t>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50. </a:t>
            </a:r>
            <a:r>
              <a:rPr lang="en-US" i="0" dirty="0">
                <a:latin typeface="Arial" pitchFamily="-109" charset="0"/>
                <a:ea typeface="ＭＳ Ｐゴシック" pitchFamily="-109" charset="-128"/>
                <a:cs typeface="ＭＳ Ｐゴシック" pitchFamily="-109" charset="-128"/>
              </a:rPr>
              <a:t>Meanwhile, David grants the right to Ellen, who in turn grants it</a:t>
            </a:r>
          </a:p>
          <a:p>
            <a:r>
              <a:rPr lang="en-US" dirty="0">
                <a:latin typeface="Arial" pitchFamily="-109" charset="0"/>
                <a:ea typeface="ＭＳ Ｐゴシック" pitchFamily="-109" charset="-128"/>
                <a:cs typeface="ＭＳ Ｐゴシック" pitchFamily="-109" charset="-128"/>
              </a:rPr>
              <a:t>to Jim; and subsequently David grants the right to Frank.</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a:latin typeface="Arial" pitchFamily="-109" charset="0"/>
                <a:ea typeface="ＭＳ Ｐゴシック" pitchFamily="-109" charset="-128"/>
                <a:cs typeface="ＭＳ Ｐゴシック" pitchFamily="-109" charset="-128"/>
              </a:rPr>
              <a:t>it was granted by Chris at </a:t>
            </a:r>
            <a:r>
              <a:rPr lang="en-US" i="1" dirty="0">
                <a:latin typeface="Arial" pitchFamily="-109" charset="0"/>
                <a:ea typeface="ＭＳ Ｐゴシック" pitchFamily="-109" charset="-128"/>
                <a:cs typeface="ＭＳ Ｐゴシック" pitchFamily="-109" charset="-128"/>
              </a:rPr>
              <a:t>t = 50. </a:t>
            </a:r>
            <a:r>
              <a:rPr lang="en-US" i="0" dirty="0">
                <a:latin typeface="Arial" pitchFamily="-109" charset="0"/>
                <a:ea typeface="ＭＳ Ｐゴシック" pitchFamily="-109" charset="-128"/>
                <a:cs typeface="ＭＳ Ｐゴシック" pitchFamily="-109" charset="-128"/>
              </a:rPr>
              <a:t>However, David granted the access right to</a:t>
            </a:r>
          </a:p>
          <a:p>
            <a:r>
              <a:rPr lang="en-US" dirty="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a:latin typeface="Arial" pitchFamily="-109" charset="0"/>
                <a:ea typeface="ＭＳ Ｐゴシック" pitchFamily="-109" charset="-128"/>
                <a:cs typeface="ＭＳ Ｐゴシック" pitchFamily="-109" charset="-128"/>
              </a:rPr>
              <a:t>to David. This is because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40, </a:t>
            </a:r>
            <a:r>
              <a:rPr lang="en-US" i="0" dirty="0">
                <a:latin typeface="Arial" pitchFamily="-109" charset="0"/>
                <a:ea typeface="ＭＳ Ｐゴシック" pitchFamily="-109" charset="-128"/>
                <a:cs typeface="ＭＳ Ｐゴシック" pitchFamily="-109" charset="-128"/>
              </a:rPr>
              <a:t>when David granted the access right to</a:t>
            </a:r>
          </a:p>
          <a:p>
            <a:r>
              <a:rPr lang="en-US" dirty="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a:latin typeface="Arial" pitchFamily="-109" charset="0"/>
                <a:ea typeface="ＭＳ Ｐゴシック" pitchFamily="-109" charset="-128"/>
                <a:cs typeface="ＭＳ Ｐゴシック" pitchFamily="-109" charset="-128"/>
              </a:rPr>
              <a:t>Figure 5.6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a:latin typeface="Arial" pitchFamily="-109" charset="0"/>
                <a:ea typeface="ＭＳ Ｐゴシック" pitchFamily="-109" charset="-128"/>
                <a:cs typeface="ＭＳ Ｐゴシック" pitchFamily="-109" charset="-128"/>
              </a:rPr>
              <a:t>occurred. This convention was first proposed in [GRIF76].</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79723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24</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a:latin typeface="Arial" pitchFamily="-109" charset="0"/>
                <a:ea typeface="ＭＳ Ｐゴシック" pitchFamily="-109" charset="-128"/>
                <a:cs typeface="ＭＳ Ｐゴシック" pitchFamily="-109" charset="-128"/>
              </a:rPr>
              <a:t>improving security.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a:latin typeface="Arial" pitchFamily="-109" charset="0"/>
                <a:ea typeface="ＭＳ Ｐゴシック" pitchFamily="-109" charset="-128"/>
                <a:cs typeface="ＭＳ Ｐゴシック" pitchFamily="-109" charset="-128"/>
              </a:rPr>
              <a:t>in three broad categories: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Application owner</a:t>
            </a:r>
            <a:r>
              <a:rPr lang="en-US" b="0" dirty="0">
                <a:latin typeface="Arial" pitchFamily="-109" charset="0"/>
                <a:ea typeface="ＭＳ Ｐゴシック" pitchFamily="-109" charset="-128"/>
                <a:cs typeface="ＭＳ Ｐゴシック" pitchFamily="-109" charset="-128"/>
              </a:rPr>
              <a:t>: An end user who owns database objects (tables, columns,</a:t>
            </a:r>
          </a:p>
          <a:p>
            <a:r>
              <a:rPr lang="en-US" b="0" dirty="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a:latin typeface="Arial" pitchFamily="-109" charset="0"/>
                <a:ea typeface="ＭＳ Ｐゴシック" pitchFamily="-109" charset="-128"/>
                <a:cs typeface="ＭＳ Ｐゴシック" pitchFamily="-109" charset="-128"/>
              </a:rPr>
              <a:t>the application or are prepared for use by the application.</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End user other than application owner</a:t>
            </a:r>
            <a:r>
              <a:rPr lang="en-US" b="0" dirty="0">
                <a:latin typeface="Arial" pitchFamily="-109" charset="0"/>
                <a:ea typeface="ＭＳ Ｐゴシック" pitchFamily="-109" charset="-128"/>
                <a:cs typeface="ＭＳ Ｐゴシック" pitchFamily="-109" charset="-128"/>
              </a:rPr>
              <a:t>: An end user who operates on database</a:t>
            </a:r>
          </a:p>
          <a:p>
            <a:r>
              <a:rPr lang="en-US" b="0" dirty="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Administrator: </a:t>
            </a:r>
            <a:r>
              <a:rPr lang="en-US" b="0" dirty="0">
                <a:latin typeface="Arial" pitchFamily="-109" charset="0"/>
                <a:ea typeface="ＭＳ Ｐゴシック" pitchFamily="-109" charset="-128"/>
                <a:cs typeface="ＭＳ Ｐゴシック" pitchFamily="-109" charset="-128"/>
              </a:rPr>
              <a:t>User who has administrative responsibility for part or all of the</a:t>
            </a:r>
          </a:p>
          <a:p>
            <a:r>
              <a:rPr lang="en-US" b="0" dirty="0">
                <a:latin typeface="Arial" pitchFamily="-109" charset="0"/>
                <a:ea typeface="ＭＳ Ｐゴシック" pitchFamily="-109" charset="-128"/>
                <a:cs typeface="ＭＳ Ｐゴシック" pitchFamily="-109" charset="-128"/>
              </a:rPr>
              <a:t>database.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We can make some general statements about RBAC concerning these</a:t>
            </a:r>
          </a:p>
          <a:p>
            <a:r>
              <a:rPr lang="en-US" b="0" dirty="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a:latin typeface="Arial" pitchFamily="-109" charset="0"/>
                <a:ea typeface="ＭＳ Ｐゴシック" pitchFamily="-109" charset="-128"/>
                <a:cs typeface="ＭＳ Ｐゴシック" pitchFamily="-109" charset="-128"/>
              </a:rPr>
              <a:t>administrative-related roles.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Create and delete roles.</a:t>
            </a:r>
          </a:p>
          <a:p>
            <a:r>
              <a:rPr lang="en-US" b="0" dirty="0">
                <a:latin typeface="Arial" pitchFamily="-109" charset="0"/>
                <a:ea typeface="ＭＳ Ｐゴシック" pitchFamily="-109" charset="-128"/>
                <a:cs typeface="ＭＳ Ｐゴシック" pitchFamily="-109" charset="-128"/>
              </a:rPr>
              <a:t>• Define permissions for a role.</a:t>
            </a:r>
          </a:p>
          <a:p>
            <a:r>
              <a:rPr lang="en-US" b="0" dirty="0">
                <a:latin typeface="Arial" pitchFamily="-109" charset="0"/>
                <a:ea typeface="ＭＳ Ｐゴシック" pitchFamily="-109" charset="-128"/>
                <a:cs typeface="ＭＳ Ｐゴシック" pitchFamily="-109" charset="-128"/>
              </a:rPr>
              <a:t>• Assign and cancel assignment of users to roles.</a:t>
            </a:r>
          </a:p>
          <a:p>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7951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defRPr/>
            </a:pPr>
            <a:r>
              <a:rPr lang="en-US" dirty="0"/>
              <a:t>A good example of the use of roles in database security is the RBAC</a:t>
            </a:r>
          </a:p>
          <a:p>
            <a:pPr>
              <a:defRPr/>
            </a:pPr>
            <a:r>
              <a:rPr lang="en-US" dirty="0"/>
              <a:t>facility provided by Microsoft SQL Server. SQL Server supports three types of</a:t>
            </a:r>
          </a:p>
          <a:p>
            <a:pPr>
              <a:defRPr/>
            </a:pPr>
            <a:r>
              <a:rPr lang="en-US" dirty="0"/>
              <a:t>roles: server roles, database roles, and user-defined roles. The first two types</a:t>
            </a:r>
          </a:p>
          <a:p>
            <a:pPr>
              <a:defRPr/>
            </a:pPr>
            <a:r>
              <a:rPr lang="en-US" dirty="0"/>
              <a:t>of roles are referred to as fixed roles ( Table 5.2 ); these are preconfigured for a</a:t>
            </a:r>
          </a:p>
          <a:p>
            <a:pPr>
              <a:defRPr/>
            </a:pPr>
            <a:r>
              <a:rPr lang="en-US" dirty="0"/>
              <a:t>system with specific access rights. The administrator or user cannot add, delete,</a:t>
            </a:r>
          </a:p>
          <a:p>
            <a:pPr>
              <a:defRPr/>
            </a:pPr>
            <a:r>
              <a:rPr lang="en-US" dirty="0"/>
              <a:t>or modify fixed roles; it is only possible to add and remove users as members of</a:t>
            </a:r>
          </a:p>
          <a:p>
            <a:pPr>
              <a:defRPr/>
            </a:pPr>
            <a:r>
              <a:rPr lang="en-US" dirty="0"/>
              <a:t>a fixed role.</a:t>
            </a:r>
          </a:p>
          <a:p>
            <a:pPr>
              <a:defRPr/>
            </a:pPr>
            <a:endParaRPr lang="en-US" b="1" dirty="0"/>
          </a:p>
          <a:p>
            <a:pPr>
              <a:defRPr/>
            </a:pPr>
            <a:r>
              <a:rPr lang="en-US" b="1" dirty="0"/>
              <a:t>Fixed server roles </a:t>
            </a:r>
            <a:r>
              <a:rPr lang="en-US" b="0" dirty="0"/>
              <a:t>are defined at the server level and exist independently</a:t>
            </a:r>
          </a:p>
          <a:p>
            <a:pPr>
              <a:defRPr/>
            </a:pPr>
            <a:r>
              <a:rPr lang="en-US" dirty="0"/>
              <a:t>of any user database. They are designed to ease the administrative task.</a:t>
            </a:r>
          </a:p>
          <a:p>
            <a:pPr>
              <a:defRPr/>
            </a:pPr>
            <a:r>
              <a:rPr lang="en-US" dirty="0"/>
              <a:t>These roles have different permissions and are intended to provide the ability</a:t>
            </a:r>
          </a:p>
          <a:p>
            <a:pPr>
              <a:defRPr/>
            </a:pPr>
            <a:r>
              <a:rPr lang="en-US" dirty="0"/>
              <a:t>to spread the administrative responsibilities without having to give out complete</a:t>
            </a:r>
          </a:p>
          <a:p>
            <a:pPr>
              <a:defRPr/>
            </a:pPr>
            <a:r>
              <a:rPr lang="en-US" dirty="0"/>
              <a:t>control. Database administrators can use these fixed server roles to assign</a:t>
            </a:r>
          </a:p>
          <a:p>
            <a:pPr>
              <a:defRPr/>
            </a:pPr>
            <a:r>
              <a:rPr lang="en-US" dirty="0"/>
              <a:t>different administrative tasks to personnel and give them only the rights they</a:t>
            </a:r>
          </a:p>
          <a:p>
            <a:pPr>
              <a:defRPr/>
            </a:pPr>
            <a:r>
              <a:rPr lang="en-US" dirty="0"/>
              <a:t>absolutely need.</a:t>
            </a:r>
          </a:p>
          <a:p>
            <a:pPr>
              <a:defRPr/>
            </a:pPr>
            <a:endParaRPr lang="en-US" b="1" dirty="0"/>
          </a:p>
          <a:p>
            <a:pPr>
              <a:defRPr/>
            </a:pPr>
            <a:r>
              <a:rPr lang="en-US" b="1" dirty="0"/>
              <a:t>Fixed database roles </a:t>
            </a:r>
            <a:r>
              <a:rPr lang="en-US" b="0" dirty="0"/>
              <a:t>operate at the level of an individual database. As with</a:t>
            </a:r>
          </a:p>
          <a:p>
            <a:pPr>
              <a:defRPr/>
            </a:pPr>
            <a:r>
              <a:rPr lang="en-US" dirty="0"/>
              <a:t>fixed server roles, some of the fixed database roles, such as </a:t>
            </a:r>
            <a:r>
              <a:rPr lang="en-US" dirty="0" err="1"/>
              <a:t>db_accessadmin</a:t>
            </a:r>
            <a:r>
              <a:rPr lang="en-US" dirty="0"/>
              <a:t> and</a:t>
            </a:r>
          </a:p>
          <a:p>
            <a:pPr>
              <a:defRPr/>
            </a:pPr>
            <a:r>
              <a:rPr lang="en-US" dirty="0" err="1"/>
              <a:t>db_securityadmin</a:t>
            </a:r>
            <a:r>
              <a:rPr lang="en-US" dirty="0"/>
              <a:t>, are designed to assist a DBA with delegating administrative</a:t>
            </a:r>
          </a:p>
          <a:p>
            <a:pPr>
              <a:defRPr/>
            </a:pPr>
            <a:r>
              <a:rPr lang="en-US" dirty="0"/>
              <a:t>responsibilities. Others, such as </a:t>
            </a:r>
            <a:r>
              <a:rPr lang="en-US" dirty="0" err="1"/>
              <a:t>db_datareader</a:t>
            </a:r>
            <a:r>
              <a:rPr lang="en-US" dirty="0"/>
              <a:t> and </a:t>
            </a:r>
            <a:r>
              <a:rPr lang="en-US" dirty="0" err="1"/>
              <a:t>db_datawriter</a:t>
            </a:r>
            <a:r>
              <a:rPr lang="en-US" dirty="0"/>
              <a:t>, are designed to</a:t>
            </a:r>
          </a:p>
          <a:p>
            <a:pPr>
              <a:defRPr/>
            </a:pPr>
            <a:r>
              <a:rPr lang="en-US" dirty="0"/>
              <a:t>provide blanket permissions for an end user.</a:t>
            </a:r>
          </a:p>
          <a:p>
            <a:pPr>
              <a:defRPr/>
            </a:pPr>
            <a:endParaRPr lang="en-US" dirty="0"/>
          </a:p>
          <a:p>
            <a:pPr>
              <a:defRPr/>
            </a:pPr>
            <a:r>
              <a:rPr lang="en-US" dirty="0"/>
              <a:t>SQL Server allows users to create roles. These </a:t>
            </a:r>
            <a:r>
              <a:rPr lang="en-US" b="1" dirty="0"/>
              <a:t>user-defined roles </a:t>
            </a:r>
            <a:r>
              <a:rPr lang="en-US" b="0" dirty="0"/>
              <a:t>can</a:t>
            </a:r>
          </a:p>
          <a:p>
            <a:pPr>
              <a:defRPr/>
            </a:pPr>
            <a:r>
              <a:rPr lang="en-US" dirty="0"/>
              <a:t>then be assigned access rights to portions of the database. A user with proper</a:t>
            </a:r>
          </a:p>
          <a:p>
            <a:pPr>
              <a:defRPr/>
            </a:pPr>
            <a:r>
              <a:rPr lang="en-US" dirty="0"/>
              <a:t>authorization (typically, a user assigned to the </a:t>
            </a:r>
            <a:r>
              <a:rPr lang="en-US" dirty="0" err="1"/>
              <a:t>db_securityadmin</a:t>
            </a:r>
            <a:r>
              <a:rPr lang="en-US" dirty="0"/>
              <a:t> role) may</a:t>
            </a:r>
          </a:p>
          <a:p>
            <a:pPr>
              <a:defRPr/>
            </a:pPr>
            <a:r>
              <a:rPr lang="en-US" dirty="0"/>
              <a:t>define a new role and associate access rights with the role. There are two</a:t>
            </a:r>
          </a:p>
          <a:p>
            <a:pPr>
              <a:defRPr/>
            </a:pPr>
            <a:r>
              <a:rPr lang="en-US" dirty="0"/>
              <a:t>types of user-defined roles: standard and application. For a standard role,</a:t>
            </a:r>
          </a:p>
          <a:p>
            <a:pPr>
              <a:defRPr/>
            </a:pPr>
            <a:r>
              <a:rPr lang="en-US" dirty="0"/>
              <a:t>an authorized user can assign other users to the role. An application role is</a:t>
            </a:r>
          </a:p>
          <a:p>
            <a:pPr>
              <a:defRPr/>
            </a:pPr>
            <a:r>
              <a:rPr lang="en-US" dirty="0"/>
              <a:t>associated with an application rather than with a group of users and requires</a:t>
            </a:r>
          </a:p>
          <a:p>
            <a:pPr>
              <a:defRPr/>
            </a:pPr>
            <a:r>
              <a:rPr lang="en-US" dirty="0"/>
              <a:t>a password. The role is activated when an application executes the appropriate</a:t>
            </a:r>
          </a:p>
          <a:p>
            <a:pPr>
              <a:defRPr/>
            </a:pPr>
            <a:r>
              <a:rPr lang="en-US" dirty="0"/>
              <a:t>code. A user who has access to the application can use the application role for</a:t>
            </a:r>
          </a:p>
          <a:p>
            <a:pPr>
              <a:defRPr/>
            </a:pPr>
            <a:r>
              <a:rPr lang="en-US" dirty="0"/>
              <a:t>database access. Often database applications enforce their own security based on</a:t>
            </a:r>
          </a:p>
          <a:p>
            <a:pPr>
              <a:defRPr/>
            </a:pPr>
            <a:r>
              <a:rPr lang="en-US" dirty="0"/>
              <a:t>the application logic. For example, you can use an application role with its own</a:t>
            </a:r>
          </a:p>
          <a:p>
            <a:pPr>
              <a:defRPr/>
            </a:pPr>
            <a:r>
              <a:rPr lang="en-US" dirty="0"/>
              <a:t>password to allow the particular user to obtain and modify any data only during</a:t>
            </a:r>
          </a:p>
          <a:p>
            <a:pPr>
              <a:defRPr/>
            </a:pPr>
            <a:r>
              <a:rPr lang="en-US" dirty="0"/>
              <a:t>specific hours. Thus, you can realize more complex security management within</a:t>
            </a:r>
          </a:p>
          <a:p>
            <a:pPr>
              <a:defRPr/>
            </a:pPr>
            <a:r>
              <a:rPr lang="en-US" dirty="0"/>
              <a:t>the application logic.</a:t>
            </a:r>
          </a:p>
        </p:txBody>
      </p:sp>
      <p:sp>
        <p:nvSpPr>
          <p:cNvPr id="43012" name="Slide Number Placeholder 3"/>
          <p:cNvSpPr>
            <a:spLocks noGrp="1"/>
          </p:cNvSpPr>
          <p:nvPr>
            <p:ph type="sldNum" sz="quarter" idx="5"/>
          </p:nvPr>
        </p:nvSpPr>
        <p:spPr>
          <a:noFill/>
        </p:spPr>
        <p:txBody>
          <a:bodyPr/>
          <a:lstStyle/>
          <a:p>
            <a:fld id="{943F6A40-889E-C54C-91D1-A7E20491FE7B}" type="slidenum">
              <a:rPr lang="en-AU" smtClean="0">
                <a:latin typeface="Arial" pitchFamily="-109" charset="0"/>
              </a:rPr>
              <a:pPr/>
              <a:t>25</a:t>
            </a:fld>
            <a:endParaRPr lang="en-AU">
              <a:latin typeface="Arial" pitchFamily="-109" charset="0"/>
            </a:endParaRPr>
          </a:p>
        </p:txBody>
      </p:sp>
    </p:spTree>
    <p:extLst>
      <p:ext uri="{BB962C8B-B14F-4D97-AF65-F5344CB8AC3E}">
        <p14:creationId xmlns:p14="http://schemas.microsoft.com/office/powerpoint/2010/main" val="330446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26</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dirty="0">
                <a:latin typeface="Arial" pitchFamily="-109" charset="0"/>
                <a:ea typeface="ＭＳ Ｐゴシック" pitchFamily="-109" charset="-128"/>
                <a:cs typeface="ＭＳ Ｐゴシック" pitchFamily="-109" charset="-128"/>
              </a:rPr>
              <a:t>queries and deducing unauthorized information from the legitimate responses</a:t>
            </a:r>
          </a:p>
          <a:p>
            <a:r>
              <a:rPr lang="en-US" dirty="0">
                <a:latin typeface="Arial" pitchFamily="-109" charset="0"/>
                <a:ea typeface="ＭＳ Ｐゴシック" pitchFamily="-109" charset="-128"/>
                <a:cs typeface="ＭＳ Ｐゴシック" pitchFamily="-109" charset="-128"/>
              </a:rPr>
              <a:t>received. The inference problem arises when the combination of a number of</a:t>
            </a:r>
          </a:p>
          <a:p>
            <a:r>
              <a:rPr lang="en-US" dirty="0">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dirty="0">
                <a:latin typeface="Arial" pitchFamily="-109" charset="0"/>
                <a:ea typeface="ＭＳ Ｐゴシック" pitchFamily="-109" charset="-128"/>
                <a:cs typeface="ＭＳ Ｐゴシック" pitchFamily="-109" charset="-128"/>
              </a:rPr>
              <a:t>data items can be used to infer data of a higher sensitivity. Figure 5.7 illustrates</a:t>
            </a:r>
          </a:p>
          <a:p>
            <a:r>
              <a:rPr lang="en-US" dirty="0">
                <a:latin typeface="Arial" pitchFamily="-109" charset="0"/>
                <a:ea typeface="ＭＳ Ｐゴシック" pitchFamily="-109" charset="-128"/>
                <a:cs typeface="ＭＳ Ｐゴシック" pitchFamily="-109" charset="-128"/>
              </a:rPr>
              <a:t>the process. The attacker may make use of </a:t>
            </a:r>
            <a:r>
              <a:rPr lang="en-US" dirty="0" err="1">
                <a:latin typeface="Arial" pitchFamily="-109" charset="0"/>
                <a:ea typeface="ＭＳ Ｐゴシック" pitchFamily="-109" charset="-128"/>
                <a:cs typeface="ＭＳ Ｐゴシック" pitchFamily="-109" charset="-128"/>
              </a:rPr>
              <a:t>nonsensitive</a:t>
            </a:r>
            <a:r>
              <a:rPr lang="en-US" dirty="0">
                <a:latin typeface="Arial" pitchFamily="-109" charset="0"/>
                <a:ea typeface="ＭＳ Ｐゴシック" pitchFamily="-109" charset="-128"/>
                <a:cs typeface="ＭＳ Ｐゴシック" pitchFamily="-109" charset="-128"/>
              </a:rPr>
              <a:t> data as well as metadata.</a:t>
            </a:r>
          </a:p>
          <a:p>
            <a:r>
              <a:rPr lang="en-US" dirty="0">
                <a:latin typeface="Arial" pitchFamily="-109" charset="0"/>
                <a:ea typeface="ＭＳ Ｐゴシック" pitchFamily="-109" charset="-128"/>
                <a:cs typeface="ＭＳ Ｐゴシック" pitchFamily="-109" charset="-128"/>
              </a:rPr>
              <a:t>Metadata refers to knowledge about correlations or dependencies among data</a:t>
            </a:r>
          </a:p>
          <a:p>
            <a:r>
              <a:rPr lang="en-US" dirty="0">
                <a:latin typeface="Arial" pitchFamily="-109" charset="0"/>
                <a:ea typeface="ＭＳ Ｐゴシック" pitchFamily="-109" charset="-128"/>
                <a:cs typeface="ＭＳ Ｐゴシック" pitchFamily="-109" charset="-128"/>
              </a:rPr>
              <a:t>items that can be used to deduce information not otherwise available to a</a:t>
            </a:r>
          </a:p>
          <a:p>
            <a:r>
              <a:rPr lang="en-US" dirty="0">
                <a:latin typeface="Arial" pitchFamily="-109" charset="0"/>
                <a:ea typeface="ＭＳ Ｐゴシック" pitchFamily="-109" charset="-128"/>
                <a:cs typeface="ＭＳ Ｐゴシック" pitchFamily="-109" charset="-128"/>
              </a:rPr>
              <a:t>particular user. The information transfer path by which unauthorized data is</a:t>
            </a:r>
          </a:p>
          <a:p>
            <a:r>
              <a:rPr lang="en-US" dirty="0">
                <a:latin typeface="Arial" pitchFamily="-109" charset="0"/>
                <a:ea typeface="ＭＳ Ｐゴシック" pitchFamily="-109" charset="-128"/>
                <a:cs typeface="ＭＳ Ｐゴシック" pitchFamily="-109" charset="-128"/>
              </a:rPr>
              <a:t>obtained is referred to as an </a:t>
            </a:r>
            <a:r>
              <a:rPr lang="en-US" b="1" dirty="0">
                <a:latin typeface="Arial" pitchFamily="-109" charset="0"/>
                <a:ea typeface="ＭＳ Ｐゴシック" pitchFamily="-109" charset="-128"/>
                <a:cs typeface="ＭＳ Ｐゴシック" pitchFamily="-109" charset="-128"/>
              </a:rPr>
              <a:t>inference channel .</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40343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27</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a:latin typeface="Arial" pitchFamily="-109" charset="0"/>
                <a:ea typeface="ＭＳ Ｐゴシック" pitchFamily="-109" charset="-128"/>
                <a:cs typeface="ＭＳ Ｐゴシック" pitchFamily="-109" charset="-128"/>
              </a:rPr>
              <a:t>or across tables, and merging views with the same constraints.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An example of the latter shown in Figure 5.8 , illustrates</a:t>
            </a:r>
          </a:p>
          <a:p>
            <a:r>
              <a:rPr lang="en-US" dirty="0">
                <a:latin typeface="Arial" pitchFamily="-109" charset="0"/>
                <a:ea typeface="ＭＳ Ｐゴシック" pitchFamily="-109" charset="-128"/>
                <a:cs typeface="ＭＳ Ｐゴシック" pitchFamily="-109" charset="-128"/>
              </a:rPr>
              <a:t>the inference problem. </a:t>
            </a:r>
          </a:p>
          <a:p>
            <a:endParaRPr lang="en-US" dirty="0">
              <a:latin typeface="Arial" pitchFamily="-109" charset="0"/>
              <a:ea typeface="ＭＳ Ｐゴシック" pitchFamily="-109" charset="-128"/>
              <a:cs typeface="ＭＳ Ｐゴシック" pitchFamily="-109"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Item and Cost. A user who has access to either or both views cannot infer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between Item and Cost such that knowing Item and perhaps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is sufficient to deduce Cost. However, suppose the two views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created with the access constraint that Item and Cost cannot be accessed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A user who knows the structure of the Inventory table and who knows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view tables maintain the same row order as the Inventory table is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Item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Cost must not be disclosed.</a:t>
            </a:r>
            <a:endParaRPr lang="en-US"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57766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28</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a:latin typeface="Arial" pitchFamily="-109" charset="0"/>
                <a:ea typeface="ＭＳ Ｐゴシック" pitchFamily="-109" charset="-128"/>
                <a:cs typeface="ＭＳ Ｐゴシック" pitchFamily="-109" charset="-128"/>
              </a:rPr>
              <a:t>disclosure by inference: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during database design</a:t>
            </a:r>
            <a:r>
              <a:rPr lang="en-US" b="0" dirty="0">
                <a:latin typeface="Arial" pitchFamily="-109" charset="0"/>
                <a:ea typeface="ＭＳ Ｐゴシック" pitchFamily="-109" charset="-128"/>
                <a:cs typeface="ＭＳ Ｐゴシック" pitchFamily="-109" charset="-128"/>
              </a:rPr>
              <a:t>: This approach removes an</a:t>
            </a:r>
          </a:p>
          <a:p>
            <a:r>
              <a:rPr lang="en-US" b="0" dirty="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a:latin typeface="Arial" pitchFamily="-109" charset="0"/>
                <a:ea typeface="ＭＳ Ｐゴシック" pitchFamily="-109" charset="-128"/>
                <a:cs typeface="ＭＳ Ｐゴシック" pitchFamily="-109" charset="-128"/>
              </a:rPr>
              <a:t>fine-grained access control roles in an RBAC scheme. Techniques in</a:t>
            </a:r>
          </a:p>
          <a:p>
            <a:r>
              <a:rPr lang="en-US" b="0" dirty="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a:latin typeface="Arial" pitchFamily="-109" charset="0"/>
                <a:ea typeface="ＭＳ Ｐゴシック" pitchFamily="-109" charset="-128"/>
                <a:cs typeface="ＭＳ Ｐゴシック" pitchFamily="-109" charset="-128"/>
              </a:rPr>
              <a:t>reduce availability.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at query time</a:t>
            </a:r>
            <a:r>
              <a:rPr lang="en-US" b="0" dirty="0">
                <a:latin typeface="Arial" pitchFamily="-109" charset="0"/>
                <a:ea typeface="ＭＳ Ｐゴシック" pitchFamily="-109" charset="-128"/>
                <a:cs typeface="ＭＳ Ｐゴシック" pitchFamily="-109" charset="-128"/>
              </a:rPr>
              <a:t>: This approach seeks to eliminate an</a:t>
            </a:r>
          </a:p>
          <a:p>
            <a:r>
              <a:rPr lang="en-US" b="0" dirty="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a:latin typeface="Arial" pitchFamily="-109" charset="0"/>
                <a:ea typeface="ＭＳ Ｐゴシック" pitchFamily="-109" charset="-128"/>
                <a:cs typeface="ＭＳ Ｐゴシック" pitchFamily="-109" charset="-128"/>
              </a:rPr>
              <a:t>channel is detected, the query is denied or altered.</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For either of the preceding approaches, some inference detection</a:t>
            </a:r>
          </a:p>
          <a:p>
            <a:r>
              <a:rPr lang="en-US" b="0" dirty="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a:latin typeface="Arial" pitchFamily="-109" charset="0"/>
                <a:ea typeface="ＭＳ Ｐゴシック" pitchFamily="-109" charset="-128"/>
                <a:cs typeface="ＭＳ Ｐゴシック" pitchFamily="-109" charset="-128"/>
              </a:rPr>
              <a:t>taken from [LUNT89]. Consider a database containing personnel information,</a:t>
            </a:r>
          </a:p>
          <a:p>
            <a:r>
              <a:rPr lang="en-US" b="0" dirty="0">
                <a:latin typeface="Arial" pitchFamily="-109" charset="0"/>
                <a:ea typeface="ＭＳ Ｐゴシック" pitchFamily="-109" charset="-128"/>
                <a:cs typeface="ＭＳ Ｐゴシック" pitchFamily="-109" charset="-128"/>
              </a:rPr>
              <a:t>including names, addresses, and salaries of employees. Individually, the name,</a:t>
            </a:r>
          </a:p>
          <a:p>
            <a:r>
              <a:rPr lang="en-US" b="0" dirty="0">
                <a:latin typeface="Arial" pitchFamily="-109" charset="0"/>
                <a:ea typeface="ＭＳ Ｐゴシック" pitchFamily="-109" charset="-128"/>
                <a:cs typeface="ＭＳ Ｐゴシック" pitchFamily="-109" charset="-128"/>
              </a:rPr>
              <a:t>address, and salary information is available to a subordinate role, such as</a:t>
            </a:r>
          </a:p>
          <a:p>
            <a:r>
              <a:rPr lang="en-US" b="0" dirty="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b="0" dirty="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b="0" dirty="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b="0" dirty="0">
                <a:latin typeface="Arial" pitchFamily="-109" charset="0"/>
                <a:ea typeface="ＭＳ Ｐゴシック" pitchFamily="-109" charset="-128"/>
                <a:cs typeface="ＭＳ Ｐゴシック" pitchFamily="-109" charset="-128"/>
              </a:rPr>
              <a:t>following information:</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Name, Address)</a:t>
            </a:r>
          </a:p>
          <a:p>
            <a:r>
              <a:rPr lang="en-US" b="0" dirty="0">
                <a:latin typeface="Arial" pitchFamily="-109" charset="0"/>
                <a:ea typeface="ＭＳ Ｐゴシック" pitchFamily="-109" charset="-128"/>
                <a:cs typeface="ＭＳ Ｐゴシック" pitchFamily="-109" charset="-128"/>
              </a:rPr>
              <a:t>Salaries (S#, Salary)</a:t>
            </a:r>
          </a:p>
          <a:p>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b="0" dirty="0">
                <a:latin typeface="Arial" pitchFamily="-109" charset="0"/>
                <a:ea typeface="ＭＳ Ｐゴシック" pitchFamily="-109" charset="-128"/>
                <a:cs typeface="ＭＳ Ｐゴシック" pitchFamily="-109" charset="-128"/>
              </a:rPr>
              <a:t>table. In this case, each employee is assigned a unique employee number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a:t>
            </a:r>
          </a:p>
          <a:p>
            <a:r>
              <a:rPr lang="en-US" b="0" dirty="0">
                <a:latin typeface="Arial" pitchFamily="-109" charset="0"/>
                <a:ea typeface="ＭＳ Ｐゴシック" pitchFamily="-109" charset="-128"/>
                <a:cs typeface="ＭＳ Ｐゴシック" pitchFamily="-109" charset="-128"/>
              </a:rPr>
              <a:t>and a unique salary number (S#). The Employees table and the Salaries table</a:t>
            </a:r>
          </a:p>
          <a:p>
            <a:r>
              <a:rPr lang="en-US" b="0" dirty="0">
                <a:latin typeface="Arial" pitchFamily="-109" charset="0"/>
                <a:ea typeface="ＭＳ Ｐゴシック" pitchFamily="-109" charset="-128"/>
                <a:cs typeface="ＭＳ Ｐゴシック" pitchFamily="-109" charset="-128"/>
              </a:rPr>
              <a:t>are accessible to the Clerk role, but the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table is only available to the</a:t>
            </a:r>
          </a:p>
          <a:p>
            <a:r>
              <a:rPr lang="en-US" b="0" dirty="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b="0" dirty="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b="0" dirty="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b="0" dirty="0">
                <a:latin typeface="Arial" pitchFamily="-109" charset="0"/>
                <a:ea typeface="ＭＳ Ｐゴシック" pitchFamily="-109" charset="-128"/>
                <a:cs typeface="ＭＳ Ｐゴシック" pitchFamily="-109" charset="-128"/>
              </a:rPr>
              <a:t>be added to the Salaries table as follows: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Name, Address)</a:t>
            </a:r>
          </a:p>
          <a:p>
            <a:r>
              <a:rPr lang="en-US" b="0" dirty="0">
                <a:latin typeface="Arial" pitchFamily="-109" charset="0"/>
                <a:ea typeface="ＭＳ Ｐゴシック" pitchFamily="-109" charset="-128"/>
                <a:cs typeface="ＭＳ Ｐゴシック" pitchFamily="-109" charset="-128"/>
              </a:rPr>
              <a:t>Salaries (S#, Salary, Start-Date)</a:t>
            </a:r>
          </a:p>
          <a:p>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However, an employee’s start date is an easily observable or discoverable</a:t>
            </a:r>
          </a:p>
          <a:p>
            <a:r>
              <a:rPr lang="en-US" b="0" dirty="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b="0" dirty="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b="0" dirty="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b="0" dirty="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a:latin typeface="Arial" pitchFamily="-109" charset="0"/>
                <a:ea typeface="ＭＳ Ｐゴシック" pitchFamily="-109" charset="-128"/>
                <a:cs typeface="ＭＳ Ｐゴシック" pitchFamily="-109" charset="-128"/>
              </a:rPr>
              <a:t>be inferred from the start date.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a:latin typeface="Arial" pitchFamily="-109" charset="0"/>
                <a:ea typeface="ＭＳ Ｐゴシック" pitchFamily="-109" charset="-128"/>
                <a:cs typeface="ＭＳ Ｐゴシック" pitchFamily="-109" charset="-128"/>
              </a:rPr>
              <a:t>and difficult problem. For multilevel secure databases, discussed in Chapter 27,</a:t>
            </a:r>
          </a:p>
          <a:p>
            <a:r>
              <a:rPr lang="en-US" b="0" dirty="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a:latin typeface="Arial" pitchFamily="-109" charset="0"/>
                <a:ea typeface="ＭＳ Ｐゴシック" pitchFamily="-109" charset="-128"/>
                <a:cs typeface="ＭＳ Ｐゴシック" pitchFamily="-109" charset="-128"/>
              </a:rPr>
              <a:t>devising specific inference detection techniques.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92771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29</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Key management</a:t>
            </a:r>
            <a:r>
              <a:rPr lang="en-US" sz="1200" b="0" kern="1200" baseline="0" dirty="0">
                <a:solidFill>
                  <a:schemeClr val="tx1"/>
                </a:solidFill>
                <a:latin typeface="Arial" pitchFamily="-110" charset="0"/>
                <a:ea typeface="ＭＳ Ｐゴシック" pitchFamily="-110" charset="-128"/>
                <a:cs typeface="ＭＳ Ｐゴシック" pitchFamily="-110" charset="-128"/>
              </a:rPr>
              <a:t>: Authorized users must have access to the decryption key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a wide range of users and a number of applications, providing secure keys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selected parts of the database to authorized users and applications is 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complex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Inflexibility</a:t>
            </a:r>
            <a:r>
              <a:rPr lang="en-US" sz="1200" b="0" kern="1200" baseline="0" dirty="0">
                <a:solidFill>
                  <a:schemeClr val="tx1"/>
                </a:solidFill>
                <a:latin typeface="Arial" pitchFamily="-110" charset="0"/>
                <a:ea typeface="ＭＳ Ｐゴシック" pitchFamily="-110" charset="-128"/>
                <a:cs typeface="ＭＳ Ｐゴシック" pitchFamily="-110" charset="-128"/>
              </a:rPr>
              <a:t>: When part or all of the database is encrypted, it becomes more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difficult to perform record searching.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individual field.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section, we look at a representative approach for a multiuser database.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DBMS is a complex collection of hardware and software. It requires a large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protection, update, and security. For many small and medium-sized organizations,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3880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Organizational databases tend to concentrate sensitive information in a single</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logical system. Examples include:</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Corporate financial data</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Confidential phone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Customer and employee information, such as name, Social Security number,</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bank account information, credit card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Proprietary product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Health care information and medical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For many businesses and other organizations, it is important to be able to</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provide customers, partners, and employees with access to this information. But such</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information can be targeted by internal and external threats of misuse or unauthorized</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change. Accordingly, security specifically tailored to databases is an increasingly</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important component of an overall organizational security strategy.</a:t>
            </a:r>
          </a:p>
          <a:p>
            <a:endParaRPr lang="en-US" b="0" dirty="0"/>
          </a:p>
          <a:p>
            <a:r>
              <a:rPr lang="en-US" sz="1200" b="0" kern="1200" dirty="0">
                <a:solidFill>
                  <a:schemeClr val="tx1"/>
                </a:solidFill>
                <a:effectLst/>
                <a:latin typeface="Arial" pitchFamily="-110" charset="0"/>
                <a:ea typeface="ＭＳ Ｐゴシック" pitchFamily="-110" charset="-128"/>
                <a:cs typeface="ＭＳ Ｐゴシック" pitchFamily="-110" charset="-128"/>
              </a:rPr>
              <a:t>[BENN06] cites the following reasons why database security has not kept pace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with the increased reliance on databases:</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1. There is a dramatic imbalance between the complexity of modern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management systems (DBMS) and the security techniques used to protect these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critical systems. A DBMS is a very complex, large piece of software, providing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many options, all of which need to be well understood and then secured to avoid</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data breaches. Although security techniques have advanced, the increasing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complexity of the DBMS—with many new features and services—has brought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 number of new vulnerabilities and the potential for misuse.</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2. Databases have a sophisticated interaction protocol called the Structured Query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Language (SQL), which is far more complex, than for example, the Hypertext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Transfer Protocol (HTTP) used to interact with a Web service. Effective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security requires a strategy based on a full understanding of the security vulnerabilities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SQL.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3. The typical organization lacks full-time database security personnel. The result is a</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mismatch between requirements and capabilities. Most organizations have a staff</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database administrators, whose job is to manage the database to ensure availability,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performance, correctness, and ease of use. Such administrators may have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limited knowledge of security and little available time to master and apply security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techniques. On the other hand, those responsible for security within an organization</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may have very limited understanding of database and DBMS technology.</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4. Most enterprise environments consist of a heterogeneous mixture of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platforms (Oracle, IBM DB2 and Informix, Microsoft, Sybase, etc.), enterprise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platforms (Oracle E-Business Suite, PeopleSoft, SAP, Siebel, etc.), and OS platforms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(UNIX, Linux, z/OS, and Windows, etc.). This creates an additional complexity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hurdle for security personnel.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An additional recent challenge for organizations is their increasing reliance on</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cloud technology to host part or all of the corporate database. This adds an additional</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burden to the security staff.</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a:t>
            </a:fld>
            <a:endParaRPr lang="en-AU"/>
          </a:p>
        </p:txBody>
      </p:sp>
    </p:spTree>
    <p:extLst>
      <p:ext uri="{BB962C8B-B14F-4D97-AF65-F5344CB8AC3E}">
        <p14:creationId xmlns:p14="http://schemas.microsoft.com/office/powerpoint/2010/main" val="1682446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30</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a:t>
            </a:r>
            <a:r>
              <a:rPr lang="en-US" sz="1200" b="0" kern="1200" baseline="0" dirty="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a:t>
            </a:r>
            <a:r>
              <a:rPr lang="en-US" sz="1200" b="0" kern="1200" baseline="0" dirty="0">
                <a:solidFill>
                  <a:schemeClr val="tx1"/>
                </a:solidFill>
                <a:latin typeface="Arial" pitchFamily="-110" charset="0"/>
                <a:ea typeface="ＭＳ Ｐゴシック" pitchFamily="-110" charset="-128"/>
                <a:cs typeface="ＭＳ Ｐゴシック" pitchFamily="-110" charset="-128"/>
              </a:rPr>
              <a:t>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Let us first examine the simplest possible arrangement based on this scenario.</a:t>
            </a:r>
          </a:p>
          <a:p>
            <a:r>
              <a:rPr lang="en-US" sz="1200" kern="1200" dirty="0">
                <a:solidFill>
                  <a:schemeClr val="tx1"/>
                </a:solidFill>
                <a:effectLst/>
                <a:latin typeface="Arial" pitchFamily="-110" charset="0"/>
                <a:ea typeface="ＭＳ Ｐゴシック" pitchFamily="-110" charset="-128"/>
                <a:cs typeface="ＭＳ Ｐゴシック" pitchFamily="-110" charset="-128"/>
              </a:rPr>
              <a:t>Suppose each individual item in the database is encrypted separately, all using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same encryption key. The encrypted database is stored at the server, but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does not have the key, so the data are secure at the server. Even if someone were</a:t>
            </a:r>
          </a:p>
          <a:p>
            <a:r>
              <a:rPr lang="en-US" sz="1200" kern="1200" dirty="0">
                <a:solidFill>
                  <a:schemeClr val="tx1"/>
                </a:solidFill>
                <a:effectLst/>
                <a:latin typeface="Arial" pitchFamily="-110" charset="0"/>
                <a:ea typeface="ＭＳ Ｐゴシック" pitchFamily="-110" charset="-128"/>
                <a:cs typeface="ＭＳ Ｐゴシック" pitchFamily="-110" charset="-128"/>
              </a:rPr>
              <a:t>able to hack into the server’s system, all he or she would have access to is encrypted</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 The client system does have a copy of the encryption key. A user at the client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can retrieve a record from the database with the following sequence: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The user issues an SQL query for fields from one or more records with a specific</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 of the primary key.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accordingly, and transmits the query to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3.  The server processes the query using the encrypted value of the primary key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returns the appropriate record or records.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4.  The query processor decrypts the data and returns the results.</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571497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itchFamily="-110" charset="0"/>
                <a:ea typeface="ＭＳ Ｐゴシック" pitchFamily="-110" charset="-128"/>
                <a:cs typeface="ＭＳ Ｐゴシック" pitchFamily="-110" charset="-128"/>
              </a:rPr>
              <a:t> Each record (row)</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a table in the database is encrypted as a block. Referring to the abstract model</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a relational database in Figure 5.3, each row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is treated as a contiguous block</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 </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1</a:t>
            </a:r>
            <a:r>
              <a:rPr lang="en-US" sz="1200" b="0" kern="1200" dirty="0">
                <a:solidFill>
                  <a:schemeClr val="tx1"/>
                </a:solidFill>
                <a:effectLst/>
                <a:latin typeface="Arial" pitchFamily="-110" charset="0"/>
                <a:ea typeface="ＭＳ Ｐゴシック" pitchFamily="-110" charset="-128"/>
                <a:cs typeface="ＭＳ Ｐゴシック" pitchFamily="-110" charset="-128"/>
              </a:rPr>
              <a:t> ||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en-US" sz="1200" b="0" kern="1200" baseline="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Thus, each attribute value in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 regardless of whether it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is text or numeric, is treated as a sequence of bits, and all of the attribute values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for that row are concatenated together to form a single binary block. The entire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row is encrypted, expressed as E (k, 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 </a:t>
            </a:r>
            <a:r>
              <a:rPr lang="en-US" sz="1200" b="0" kern="1200" dirty="0">
                <a:solidFill>
                  <a:schemeClr val="tx1"/>
                </a:solidFill>
                <a:effectLst/>
                <a:latin typeface="Arial" pitchFamily="-110" charset="0"/>
                <a:ea typeface="ＭＳ Ｐゴシック" pitchFamily="-110" charset="-128"/>
                <a:cs typeface="ＭＳ Ｐゴシック" pitchFamily="-110" charset="-128"/>
              </a:rPr>
              <a:t>) = E (k,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 </a:t>
            </a:r>
            <a:r>
              <a:rPr lang="en-US" sz="1200" b="0" i="0" kern="1200" baseline="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To assist in data</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retrieval, attribute indexes are associated with each table. For some or all of the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attributes an index value is created. For each row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 </a:t>
            </a:r>
            <a:r>
              <a:rPr lang="en-US" sz="1200" b="0" kern="1200" dirty="0">
                <a:solidFill>
                  <a:schemeClr val="tx1"/>
                </a:solidFill>
                <a:effectLst/>
                <a:latin typeface="Arial" pitchFamily="-110" charset="0"/>
                <a:ea typeface="ＭＳ Ｐゴシック" pitchFamily="-110" charset="-128"/>
                <a:cs typeface="ＭＳ Ｐゴシック" pitchFamily="-110" charset="-128"/>
              </a:rPr>
              <a:t> of the unencrypted database, the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mapping is as follows (see Figure 5.10):</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→[E (k, 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I</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For each row in the original database, there is one row in the encrypted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The index values are provided to assist in data retrieval. We can proceed as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follows. For any attribute, the range of attribute values is divided into a set of non-overlapping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partitions that encompass all possible values, and an index value is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assigned to each partition.</a:t>
            </a:r>
          </a:p>
          <a:p>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31</a:t>
            </a:fld>
            <a:endParaRPr lang="en-AU"/>
          </a:p>
        </p:txBody>
      </p:sp>
    </p:spTree>
    <p:extLst>
      <p:ext uri="{BB962C8B-B14F-4D97-AF65-F5344CB8AC3E}">
        <p14:creationId xmlns:p14="http://schemas.microsoft.com/office/powerpoint/2010/main" val="855093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Table 5.3 provides an example of this mapping. Suppose employee ID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values lie in the range [1, 1000]. We can divide these values into five partitions: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[1, 200], [201, 400], [401, 600], [601, 800], and [801, 1000]; then assign index values 1,</a:t>
            </a:r>
          </a:p>
          <a:p>
            <a:r>
              <a:rPr lang="en-US" sz="1200" kern="1200" dirty="0">
                <a:solidFill>
                  <a:schemeClr val="tx1"/>
                </a:solidFill>
                <a:effectLst/>
                <a:latin typeface="Arial" pitchFamily="-110" charset="0"/>
                <a:ea typeface="ＭＳ Ｐゴシック" pitchFamily="-110" charset="-128"/>
                <a:cs typeface="ＭＳ Ｐゴシック" pitchFamily="-110" charset="-128"/>
              </a:rPr>
              <a:t>2, 3, 4, and 5, respectively. For a text field, we can derive an index from the first letter</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the attribute value. For the attribute </a:t>
            </a:r>
            <a:r>
              <a:rPr lang="en-US" sz="1200" kern="1200" dirty="0" err="1">
                <a:solidFill>
                  <a:schemeClr val="tx1"/>
                </a:solidFill>
                <a:effectLst/>
                <a:latin typeface="Arial" pitchFamily="-110" charset="0"/>
                <a:ea typeface="ＭＳ Ｐゴシック" pitchFamily="-110" charset="-128"/>
                <a:cs typeface="ＭＳ Ｐゴシック" pitchFamily="-110" charset="-128"/>
              </a:rPr>
              <a:t>ename</a:t>
            </a:r>
            <a:r>
              <a:rPr lang="en-US" sz="1200" kern="1200" dirty="0">
                <a:solidFill>
                  <a:schemeClr val="tx1"/>
                </a:solidFill>
                <a:effectLst/>
                <a:latin typeface="Arial" pitchFamily="-110" charset="0"/>
                <a:ea typeface="ＭＳ Ｐゴシック" pitchFamily="-110" charset="-128"/>
                <a:cs typeface="ＭＳ Ｐゴシック" pitchFamily="-110" charset="-128"/>
              </a:rPr>
              <a:t> , let us assign index 1 to values starting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with A or B, index 2 to values starting with C or D, and so on. Similar partitioning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schemes can be used for each of the attributes. Table 5.3b shows the resulting table.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values in the first column represent the encrypted values for each row. The actual</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values depend on the encryption algorithm and the encryption key. The remaining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 columns show index values for the corresponding attribute values. The mapping functions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between attribute values and index values constitute metadata that are stored</a:t>
            </a:r>
          </a:p>
          <a:p>
            <a:r>
              <a:rPr lang="en-US" sz="1200" kern="1200" dirty="0">
                <a:solidFill>
                  <a:schemeClr val="tx1"/>
                </a:solidFill>
                <a:effectLst/>
                <a:latin typeface="Arial" pitchFamily="-110" charset="0"/>
                <a:ea typeface="ＭＳ Ｐゴシック" pitchFamily="-110" charset="-128"/>
                <a:cs typeface="ＭＳ Ｐゴシック" pitchFamily="-110" charset="-128"/>
              </a:rPr>
              <a:t>at the client and data owner locations but not at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This arrangement provides for more efficient data retrieval. Suppose, for</a:t>
            </a:r>
          </a:p>
          <a:p>
            <a:r>
              <a:rPr lang="en-US" sz="1200" kern="1200" dirty="0">
                <a:solidFill>
                  <a:schemeClr val="tx1"/>
                </a:solidFill>
                <a:effectLst/>
                <a:latin typeface="Arial" pitchFamily="-110" charset="0"/>
                <a:ea typeface="ＭＳ Ｐゴシック" pitchFamily="-110" charset="-128"/>
                <a:cs typeface="ＭＳ Ｐゴシック" pitchFamily="-110" charset="-128"/>
              </a:rPr>
              <a:t>example,</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a user requests records for all employees with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6 &lt; 300. The query processor</a:t>
            </a:r>
          </a:p>
          <a:p>
            <a:r>
              <a:rPr lang="en-US" sz="1200" kern="1200" dirty="0">
                <a:solidFill>
                  <a:schemeClr val="tx1"/>
                </a:solidFill>
                <a:effectLst/>
                <a:latin typeface="Arial" pitchFamily="-110" charset="0"/>
                <a:ea typeface="ＭＳ Ｐゴシック" pitchFamily="-110" charset="-128"/>
                <a:cs typeface="ＭＳ Ｐゴシック" pitchFamily="-110" charset="-128"/>
              </a:rPr>
              <a:t>requests all records with I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 =  2. These are returned by the server. The query</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processor decrypts all rows returned, discards those that do not match the original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and returns the requested unencrypted data to the user.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indexing scheme just described does provide a certain amount of information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an attacker, namely a rough relative ordering of rows by a given attribute.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obscure such information, the ordering of indexes can be randomized. For example,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values could be partitioned by mapping [1, 200], [201, 400], [401, 600],</a:t>
            </a:r>
          </a:p>
          <a:p>
            <a:r>
              <a:rPr lang="en-US" sz="1200" kern="1200" dirty="0">
                <a:solidFill>
                  <a:schemeClr val="tx1"/>
                </a:solidFill>
                <a:effectLst/>
                <a:latin typeface="Arial" pitchFamily="-110" charset="0"/>
                <a:ea typeface="ＭＳ Ｐゴシック" pitchFamily="-110" charset="-128"/>
                <a:cs typeface="ＭＳ Ｐゴシック" pitchFamily="-110" charset="-128"/>
              </a:rPr>
              <a:t>[601, 800], and [801, 1000] into 2, 3, 5, 1, and 4, respectively. Because the metadata are</a:t>
            </a:r>
          </a:p>
          <a:p>
            <a:r>
              <a:rPr lang="en-US" sz="1200" kern="1200" dirty="0">
                <a:solidFill>
                  <a:schemeClr val="tx1"/>
                </a:solidFill>
                <a:effectLst/>
                <a:latin typeface="Arial" pitchFamily="-110" charset="0"/>
                <a:ea typeface="ＭＳ Ｐゴシック" pitchFamily="-110" charset="-128"/>
                <a:cs typeface="ＭＳ Ｐゴシック" pitchFamily="-110" charset="-128"/>
              </a:rPr>
              <a:t>not stored at the server, an attacker could not gain this information from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Other features may be added to this scheme. To increase the efficiency of accessing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records by means of the primary key, the system could use the encrypted value of</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primary key attribute values, or a hash value. In either case, the row corresponding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the primary key value could be retrieved individually. Different portions of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database could be encrypted with different keys, so users would only have access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that portion of the database for which they had the decryption key. This latter scheme</a:t>
            </a:r>
          </a:p>
          <a:p>
            <a:r>
              <a:rPr lang="en-US" sz="1200" kern="1200" dirty="0">
                <a:solidFill>
                  <a:schemeClr val="tx1"/>
                </a:solidFill>
                <a:effectLst/>
                <a:latin typeface="Arial" pitchFamily="-110" charset="0"/>
                <a:ea typeface="ＭＳ Ｐゴシック" pitchFamily="-110" charset="-128"/>
                <a:cs typeface="ＭＳ Ｐゴシック" pitchFamily="-110" charset="-128"/>
              </a:rPr>
              <a:t>could be incorporated into a role-based access control system.</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32</a:t>
            </a:fld>
            <a:endParaRPr lang="en-AU"/>
          </a:p>
        </p:txBody>
      </p:sp>
    </p:spTree>
    <p:extLst>
      <p:ext uri="{BB962C8B-B14F-4D97-AF65-F5344CB8AC3E}">
        <p14:creationId xmlns:p14="http://schemas.microsoft.com/office/powerpoint/2010/main" val="188318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eaLnBrk="1" hangingPunct="1">
              <a:defRPr/>
            </a:pPr>
            <a:r>
              <a:rPr lang="en-US" b="0" dirty="0">
                <a:ea typeface="+mn-ea"/>
                <a:cs typeface="+mn-cs"/>
              </a:rPr>
              <a:t>In some cases, an organization can function with a relatively simple collection of files of</a:t>
            </a:r>
          </a:p>
          <a:p>
            <a:pPr eaLnBrk="1" hangingPunct="1">
              <a:defRPr/>
            </a:pPr>
            <a:r>
              <a:rPr lang="en-US" b="0" dirty="0">
                <a:ea typeface="+mn-ea"/>
                <a:cs typeface="+mn-cs"/>
              </a:rPr>
              <a:t>data. Each file may contain text (e.g., copies of memos and reports) or numerical data</a:t>
            </a:r>
          </a:p>
          <a:p>
            <a:pPr eaLnBrk="1" hangingPunct="1">
              <a:defRPr/>
            </a:pPr>
            <a:r>
              <a:rPr lang="en-US" b="0" dirty="0">
                <a:ea typeface="+mn-ea"/>
                <a:cs typeface="+mn-cs"/>
              </a:rPr>
              <a:t>(e.g., spreadsheets). A more elaborate file consists of a set of records. However, for an</a:t>
            </a:r>
          </a:p>
          <a:p>
            <a:pPr eaLnBrk="1" hangingPunct="1">
              <a:defRPr/>
            </a:pPr>
            <a:r>
              <a:rPr lang="en-US" b="0" dirty="0">
                <a:ea typeface="+mn-ea"/>
                <a:cs typeface="+mn-cs"/>
              </a:rPr>
              <a:t>organization of any appreciable size, a more complex structure known as a database</a:t>
            </a:r>
          </a:p>
          <a:p>
            <a:pPr eaLnBrk="1" hangingPunct="1">
              <a:defRPr/>
            </a:pPr>
            <a:r>
              <a:rPr lang="en-US" b="0" dirty="0">
                <a:ea typeface="+mn-ea"/>
                <a:cs typeface="+mn-cs"/>
              </a:rPr>
              <a:t>is required. A </a:t>
            </a:r>
            <a:r>
              <a:rPr lang="en-US" b="1" dirty="0">
                <a:ea typeface="+mn-ea"/>
                <a:cs typeface="+mn-cs"/>
              </a:rPr>
              <a:t>database</a:t>
            </a:r>
            <a:r>
              <a:rPr lang="en-US" b="0" dirty="0">
                <a:ea typeface="+mn-ea"/>
                <a:cs typeface="+mn-cs"/>
              </a:rPr>
              <a:t> is a structured collection of data stored for use by one or more</a:t>
            </a:r>
          </a:p>
          <a:p>
            <a:pPr eaLnBrk="1" hangingPunct="1">
              <a:defRPr/>
            </a:pPr>
            <a:r>
              <a:rPr lang="en-US" b="0" dirty="0">
                <a:ea typeface="+mn-ea"/>
                <a:cs typeface="+mn-cs"/>
              </a:rPr>
              <a:t>applications. In addition to data, a database contains the relationships between data</a:t>
            </a:r>
          </a:p>
          <a:p>
            <a:pPr eaLnBrk="1" hangingPunct="1">
              <a:defRPr/>
            </a:pPr>
            <a:r>
              <a:rPr lang="en-US" b="0" dirty="0">
                <a:ea typeface="+mn-ea"/>
                <a:cs typeface="+mn-cs"/>
              </a:rPr>
              <a:t>items and groups of data items. As an example of the distinction between data files</a:t>
            </a:r>
          </a:p>
          <a:p>
            <a:pPr eaLnBrk="1" hangingPunct="1">
              <a:defRPr/>
            </a:pPr>
            <a:r>
              <a:rPr lang="en-US" b="0" dirty="0">
                <a:ea typeface="+mn-ea"/>
                <a:cs typeface="+mn-cs"/>
              </a:rPr>
              <a:t>and a database, consider the following. A simple personnel file might consist of a set</a:t>
            </a:r>
          </a:p>
          <a:p>
            <a:pPr eaLnBrk="1" hangingPunct="1">
              <a:defRPr/>
            </a:pPr>
            <a:r>
              <a:rPr lang="en-US" b="0" dirty="0">
                <a:ea typeface="+mn-ea"/>
                <a:cs typeface="+mn-cs"/>
              </a:rPr>
              <a:t>of records, one for each employee. Each record gives the employee’s name, address,</a:t>
            </a:r>
          </a:p>
          <a:p>
            <a:pPr eaLnBrk="1" hangingPunct="1">
              <a:defRPr/>
            </a:pPr>
            <a:r>
              <a:rPr lang="en-US" b="0" dirty="0">
                <a:ea typeface="+mn-ea"/>
                <a:cs typeface="+mn-cs"/>
              </a:rPr>
              <a:t>date of birth, position, salary, and other details needed by the personnel department.</a:t>
            </a:r>
          </a:p>
          <a:p>
            <a:pPr eaLnBrk="1" hangingPunct="1">
              <a:defRPr/>
            </a:pPr>
            <a:r>
              <a:rPr lang="en-US" b="0" dirty="0">
                <a:ea typeface="+mn-ea"/>
                <a:cs typeface="+mn-cs"/>
              </a:rPr>
              <a:t>A personnel database includes a personnel file, as just described. It may also</a:t>
            </a:r>
          </a:p>
          <a:p>
            <a:pPr eaLnBrk="1" hangingPunct="1">
              <a:defRPr/>
            </a:pPr>
            <a:r>
              <a:rPr lang="en-US" b="0" dirty="0">
                <a:ea typeface="+mn-ea"/>
                <a:cs typeface="+mn-cs"/>
              </a:rPr>
              <a:t>include a time and attendance file, showing for each week the hours worked by each</a:t>
            </a:r>
          </a:p>
          <a:p>
            <a:pPr eaLnBrk="1" hangingPunct="1">
              <a:defRPr/>
            </a:pPr>
            <a:r>
              <a:rPr lang="en-US" b="0" dirty="0">
                <a:ea typeface="+mn-ea"/>
                <a:cs typeface="+mn-cs"/>
              </a:rPr>
              <a:t>employee. With a database organization, these two files are tied together so that a</a:t>
            </a:r>
          </a:p>
          <a:p>
            <a:pPr eaLnBrk="1" hangingPunct="1">
              <a:defRPr/>
            </a:pPr>
            <a:r>
              <a:rPr lang="en-US" b="0" dirty="0">
                <a:ea typeface="+mn-ea"/>
                <a:cs typeface="+mn-cs"/>
              </a:rPr>
              <a:t>payroll program can extract the information about time worked and salary for each</a:t>
            </a:r>
          </a:p>
          <a:p>
            <a:pPr eaLnBrk="1" hangingPunct="1">
              <a:defRPr/>
            </a:pPr>
            <a:r>
              <a:rPr lang="en-US" b="0" dirty="0">
                <a:ea typeface="+mn-ea"/>
                <a:cs typeface="+mn-cs"/>
              </a:rPr>
              <a:t>employee to generate paychecks.</a:t>
            </a:r>
          </a:p>
          <a:p>
            <a:pPr eaLnBrk="1" hangingPunct="1">
              <a:defRPr/>
            </a:pPr>
            <a:endParaRPr lang="en-US" b="0" dirty="0">
              <a:ea typeface="+mn-ea"/>
              <a:cs typeface="+mn-cs"/>
            </a:endParaRPr>
          </a:p>
          <a:p>
            <a:pPr eaLnBrk="1" hangingPunct="1">
              <a:defRPr/>
            </a:pPr>
            <a:r>
              <a:rPr lang="en-US" b="0" dirty="0">
                <a:ea typeface="+mn-ea"/>
                <a:cs typeface="+mn-cs"/>
              </a:rPr>
              <a:t>Accompanying the database is a </a:t>
            </a:r>
            <a:r>
              <a:rPr lang="en-US" b="1" dirty="0">
                <a:ea typeface="+mn-ea"/>
                <a:cs typeface="+mn-cs"/>
              </a:rPr>
              <a:t>database management system (DBMS) </a:t>
            </a:r>
            <a:r>
              <a:rPr lang="en-US" b="0" dirty="0">
                <a:ea typeface="+mn-ea"/>
                <a:cs typeface="+mn-cs"/>
              </a:rPr>
              <a:t>,</a:t>
            </a:r>
          </a:p>
          <a:p>
            <a:pPr eaLnBrk="1" hangingPunct="1">
              <a:defRPr/>
            </a:pPr>
            <a:r>
              <a:rPr lang="en-US" b="0" dirty="0">
                <a:ea typeface="+mn-ea"/>
                <a:cs typeface="+mn-cs"/>
              </a:rPr>
              <a:t>which is a suite of programs for constructing and maintaining the database and for</a:t>
            </a:r>
          </a:p>
          <a:p>
            <a:pPr eaLnBrk="1" hangingPunct="1">
              <a:defRPr/>
            </a:pPr>
            <a:r>
              <a:rPr lang="en-US" b="0" dirty="0">
                <a:ea typeface="+mn-ea"/>
                <a:cs typeface="+mn-cs"/>
              </a:rPr>
              <a:t>offering ad hoc query facilities to multiple users and applications. A </a:t>
            </a:r>
            <a:r>
              <a:rPr lang="en-US" b="1" dirty="0">
                <a:ea typeface="+mn-ea"/>
                <a:cs typeface="+mn-cs"/>
              </a:rPr>
              <a:t>query language</a:t>
            </a:r>
          </a:p>
          <a:p>
            <a:pPr eaLnBrk="1" hangingPunct="1">
              <a:defRPr/>
            </a:pPr>
            <a:r>
              <a:rPr lang="en-US" b="0" dirty="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4</a:t>
            </a:fld>
            <a:endParaRPr lang="en-AU">
              <a:latin typeface="Arial" pitchFamily="-109" charset="0"/>
            </a:endParaRPr>
          </a:p>
        </p:txBody>
      </p:sp>
    </p:spTree>
    <p:extLst>
      <p:ext uri="{BB962C8B-B14F-4D97-AF65-F5344CB8AC3E}">
        <p14:creationId xmlns:p14="http://schemas.microsoft.com/office/powerpoint/2010/main" val="201968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EC4AFC-7EF6-5F47-8AE9-243CF4D01AEF}" type="slidenum">
              <a:rPr lang="en-AU">
                <a:latin typeface="Arial" pitchFamily="-109" charset="0"/>
              </a:rPr>
              <a:pPr/>
              <a:t>5</a:t>
            </a:fld>
            <a:endParaRPr lang="en-AU">
              <a:latin typeface="Arial" pitchFamily="-109"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5.1 provides a simplified block diagram of a DBMS architecture. Database</a:t>
            </a:r>
          </a:p>
          <a:p>
            <a:pPr eaLnBrk="1" hangingPunct="1"/>
            <a:r>
              <a:rPr lang="en-US" dirty="0">
                <a:latin typeface="Arial" pitchFamily="-109" charset="0"/>
                <a:ea typeface="ＭＳ Ｐゴシック" pitchFamily="-109" charset="-128"/>
                <a:cs typeface="ＭＳ Ｐゴシック" pitchFamily="-109" charset="-128"/>
              </a:rPr>
              <a:t>designers and administrators make use of a data definition language (DDL) to define</a:t>
            </a:r>
          </a:p>
          <a:p>
            <a:pPr eaLnBrk="1" hangingPunct="1"/>
            <a:r>
              <a:rPr lang="en-US" dirty="0">
                <a:latin typeface="Arial" pitchFamily="-109" charset="0"/>
                <a:ea typeface="ＭＳ Ｐゴシック" pitchFamily="-109" charset="-128"/>
                <a:cs typeface="ＭＳ Ｐゴシック" pitchFamily="-109" charset="-128"/>
              </a:rPr>
              <a:t>the database logical structure and procedural properties, which are represented by</a:t>
            </a:r>
          </a:p>
          <a:p>
            <a:pPr eaLnBrk="1" hangingPunct="1"/>
            <a:r>
              <a:rPr lang="en-US" dirty="0">
                <a:latin typeface="Arial" pitchFamily="-109" charset="0"/>
                <a:ea typeface="ＭＳ Ｐゴシック" pitchFamily="-109" charset="-128"/>
                <a:cs typeface="ＭＳ Ｐゴシック" pitchFamily="-109" charset="-128"/>
              </a:rPr>
              <a:t>a set of database description tables. A data manipulation language (DML) provides</a:t>
            </a:r>
          </a:p>
          <a:p>
            <a:pPr eaLnBrk="1" hangingPunct="1"/>
            <a:r>
              <a:rPr lang="en-US" dirty="0">
                <a:latin typeface="Arial" pitchFamily="-109" charset="0"/>
                <a:ea typeface="ＭＳ Ｐゴシック" pitchFamily="-109" charset="-128"/>
                <a:cs typeface="ＭＳ Ｐゴシック" pitchFamily="-109" charset="-128"/>
              </a:rPr>
              <a:t>a powerful set of tools for application developers. Query languages are declarative</a:t>
            </a:r>
          </a:p>
          <a:p>
            <a:pPr eaLnBrk="1" hangingPunct="1"/>
            <a:r>
              <a:rPr lang="en-US" dirty="0">
                <a:latin typeface="Arial" pitchFamily="-109" charset="0"/>
                <a:ea typeface="ＭＳ Ｐゴシック" pitchFamily="-109" charset="-128"/>
                <a:cs typeface="ＭＳ Ｐゴシック" pitchFamily="-109" charset="-128"/>
              </a:rPr>
              <a:t>languages designed to support end users. The database management system makes</a:t>
            </a:r>
          </a:p>
          <a:p>
            <a:pPr eaLnBrk="1" hangingPunct="1"/>
            <a:r>
              <a:rPr lang="en-US" dirty="0">
                <a:latin typeface="Arial" pitchFamily="-109" charset="0"/>
                <a:ea typeface="ＭＳ Ｐゴシック" pitchFamily="-109" charset="-128"/>
                <a:cs typeface="ＭＳ Ｐゴシック" pitchFamily="-109" charset="-128"/>
              </a:rPr>
              <a:t>use of the database description tables to manage the physical database. The interface</a:t>
            </a:r>
          </a:p>
          <a:p>
            <a:pPr eaLnBrk="1" hangingPunct="1"/>
            <a:r>
              <a:rPr lang="en-US" dirty="0">
                <a:latin typeface="Arial" pitchFamily="-109" charset="0"/>
                <a:ea typeface="ＭＳ Ｐゴシック" pitchFamily="-109" charset="-128"/>
                <a:cs typeface="ＭＳ Ｐゴシック" pitchFamily="-109" charset="-128"/>
              </a:rPr>
              <a:t>to the database is through a file manager module and a transaction manager module.</a:t>
            </a:r>
          </a:p>
          <a:p>
            <a:pPr eaLnBrk="1" hangingPunct="1"/>
            <a:r>
              <a:rPr lang="en-US" dirty="0">
                <a:latin typeface="Arial" pitchFamily="-109" charset="0"/>
                <a:ea typeface="ＭＳ Ｐゴシック" pitchFamily="-109" charset="-128"/>
                <a:cs typeface="ＭＳ Ｐゴシック" pitchFamily="-109" charset="-128"/>
              </a:rPr>
              <a:t>In addition to the database description table, two other tables support the DBMS.</a:t>
            </a:r>
          </a:p>
          <a:p>
            <a:pPr eaLnBrk="1" hangingPunct="1"/>
            <a:r>
              <a:rPr lang="en-US" dirty="0">
                <a:latin typeface="Arial" pitchFamily="-109" charset="0"/>
                <a:ea typeface="ＭＳ Ｐゴシック" pitchFamily="-109" charset="-128"/>
                <a:cs typeface="ＭＳ Ｐゴシック" pitchFamily="-109" charset="-128"/>
              </a:rPr>
              <a:t>The DBMS uses authorization tables to ensure the user has permission to execute</a:t>
            </a:r>
          </a:p>
          <a:p>
            <a:pPr eaLnBrk="1" hangingPunct="1"/>
            <a:r>
              <a:rPr lang="en-US" dirty="0">
                <a:latin typeface="Arial" pitchFamily="-109" charset="0"/>
                <a:ea typeface="ＭＳ Ｐゴシック" pitchFamily="-109" charset="-128"/>
                <a:cs typeface="ＭＳ Ｐゴシック" pitchFamily="-109" charset="-128"/>
              </a:rPr>
              <a:t>the query language statement on the database. The concurrent access table prevents</a:t>
            </a:r>
          </a:p>
          <a:p>
            <a:pPr eaLnBrk="1" hangingPunct="1"/>
            <a:r>
              <a:rPr lang="en-US" dirty="0">
                <a:latin typeface="Arial" pitchFamily="-109" charset="0"/>
                <a:ea typeface="ＭＳ Ｐゴシック" pitchFamily="-109" charset="-128"/>
                <a:cs typeface="ＭＳ Ｐゴシック" pitchFamily="-109" charset="-128"/>
              </a:rPr>
              <a:t>conflicts when simultaneous, conflicting commands are executed.</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Database systems provide efficient access to large volumes of data and are vital</a:t>
            </a:r>
          </a:p>
          <a:p>
            <a:pPr eaLnBrk="1" hangingPunct="1"/>
            <a:r>
              <a:rPr lang="en-US" dirty="0">
                <a:latin typeface="Arial" pitchFamily="-109" charset="0"/>
                <a:ea typeface="ＭＳ Ｐゴシック" pitchFamily="-109" charset="-128"/>
                <a:cs typeface="ＭＳ Ｐゴシック" pitchFamily="-109" charset="-128"/>
              </a:rPr>
              <a:t>to the operation of many organizations. Because of their complexity and criticality,</a:t>
            </a:r>
          </a:p>
          <a:p>
            <a:pPr eaLnBrk="1" hangingPunct="1"/>
            <a:r>
              <a:rPr lang="en-US" dirty="0">
                <a:latin typeface="Arial" pitchFamily="-109" charset="0"/>
                <a:ea typeface="ＭＳ Ｐゴシック" pitchFamily="-109" charset="-128"/>
                <a:cs typeface="ＭＳ Ｐゴシック" pitchFamily="-109" charset="-128"/>
              </a:rPr>
              <a:t>database systems generate security requirements that are beyond the capability of</a:t>
            </a:r>
          </a:p>
          <a:p>
            <a:pPr eaLnBrk="1" hangingPunct="1"/>
            <a:r>
              <a:rPr lang="en-US" dirty="0">
                <a:latin typeface="Arial" pitchFamily="-109" charset="0"/>
                <a:ea typeface="ＭＳ Ｐゴシック" pitchFamily="-109" charset="-128"/>
                <a:cs typeface="ＭＳ Ｐゴシック" pitchFamily="-109" charset="-128"/>
              </a:rPr>
              <a:t>typical OS-based security mechanisms or stand-alone security packages.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Operating system security mechanisms typically control read and write</a:t>
            </a:r>
          </a:p>
          <a:p>
            <a:pPr eaLnBrk="1" hangingPunct="1"/>
            <a:r>
              <a:rPr lang="en-US" dirty="0">
                <a:latin typeface="Arial" pitchFamily="-109" charset="0"/>
                <a:ea typeface="ＭＳ Ｐゴシック" pitchFamily="-109" charset="-128"/>
                <a:cs typeface="ＭＳ Ｐゴシック" pitchFamily="-109" charset="-128"/>
              </a:rPr>
              <a:t>access to entire files. So they could be used to allow a user to read or to write any</a:t>
            </a:r>
          </a:p>
          <a:p>
            <a:pPr eaLnBrk="1" hangingPunct="1"/>
            <a:r>
              <a:rPr lang="en-US" dirty="0">
                <a:latin typeface="Arial" pitchFamily="-109" charset="0"/>
                <a:ea typeface="ＭＳ Ｐゴシック" pitchFamily="-109" charset="-128"/>
                <a:cs typeface="ＭＳ Ｐゴシック" pitchFamily="-109" charset="-128"/>
              </a:rPr>
              <a:t>information in, for example, a personnel file. But they could not be used to limit</a:t>
            </a:r>
          </a:p>
          <a:p>
            <a:pPr eaLnBrk="1" hangingPunct="1"/>
            <a:r>
              <a:rPr lang="en-US" dirty="0">
                <a:latin typeface="Arial" pitchFamily="-109" charset="0"/>
                <a:ea typeface="ＭＳ Ｐゴシック" pitchFamily="-109" charset="-128"/>
                <a:cs typeface="ＭＳ Ｐゴシック" pitchFamily="-109" charset="-128"/>
              </a:rPr>
              <a:t>access to specific records or fields in that file. A DBMS typically does allow this type</a:t>
            </a:r>
          </a:p>
          <a:p>
            <a:pPr eaLnBrk="1" hangingPunct="1"/>
            <a:r>
              <a:rPr lang="en-US" dirty="0">
                <a:latin typeface="Arial" pitchFamily="-109" charset="0"/>
                <a:ea typeface="ＭＳ Ｐゴシック" pitchFamily="-109" charset="-128"/>
                <a:cs typeface="ＭＳ Ｐゴシック" pitchFamily="-109" charset="-128"/>
              </a:rPr>
              <a:t>of more detailed access control to be specified. It also usually enables access controls</a:t>
            </a:r>
          </a:p>
          <a:p>
            <a:pPr eaLnBrk="1" hangingPunct="1"/>
            <a:r>
              <a:rPr lang="en-US" dirty="0">
                <a:latin typeface="Arial" pitchFamily="-109" charset="0"/>
                <a:ea typeface="ＭＳ Ｐゴシック" pitchFamily="-109" charset="-128"/>
                <a:cs typeface="ＭＳ Ｐゴシック" pitchFamily="-109" charset="-128"/>
              </a:rPr>
              <a:t>to be specified over a wider range of commands, such as to select, insert, update, or</a:t>
            </a:r>
          </a:p>
          <a:p>
            <a:pPr eaLnBrk="1" hangingPunct="1"/>
            <a:r>
              <a:rPr lang="en-US" dirty="0">
                <a:latin typeface="Arial" pitchFamily="-109" charset="0"/>
                <a:ea typeface="ＭＳ Ｐゴシック" pitchFamily="-109" charset="-128"/>
                <a:cs typeface="ＭＳ Ｐゴシック" pitchFamily="-109" charset="-128"/>
              </a:rPr>
              <a:t>delete specified items in the database. Thus, security services and mechanisms are</a:t>
            </a:r>
          </a:p>
          <a:p>
            <a:pPr eaLnBrk="1" hangingPunct="1"/>
            <a:r>
              <a:rPr lang="en-US" dirty="0">
                <a:latin typeface="Arial" pitchFamily="-109" charset="0"/>
                <a:ea typeface="ＭＳ Ｐゴシック" pitchFamily="-109" charset="-128"/>
                <a:cs typeface="ＭＳ Ｐゴシック" pitchFamily="-109" charset="-128"/>
              </a:rPr>
              <a:t>needed that are designed specifically for, and integrated with, database systems.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6214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6</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dirty="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dirty="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dirty="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dirty="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dirty="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dirty="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dirty="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dirty="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dirty="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dirty="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dirty="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dirty="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dirty="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dirty="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dirty="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dirty="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dirty="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dirty="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dirty="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dirty="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dirty="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dirty="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dirty="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dirty="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dirty="0">
                <a:latin typeface="Arial" pitchFamily="-109" charset="0"/>
                <a:ea typeface="ＭＳ Ｐゴシック" pitchFamily="-109" charset="-128"/>
                <a:cs typeface="ＭＳ Ｐゴシック" pitchFamily="-109" charset="-128"/>
              </a:rPr>
              <a:t>payment received, all displayed on one screen.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8744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7</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5.2 shows</a:t>
            </a:r>
          </a:p>
          <a:p>
            <a:pPr eaLnBrk="1" hangingPunct="1"/>
            <a:r>
              <a:rPr lang="en-US" dirty="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dirty="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dirty="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dirty="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dirty="0">
                <a:latin typeface="Arial" pitchFamily="-109" charset="0"/>
                <a:ea typeface="ＭＳ Ｐゴシック" pitchFamily="-109" charset="-128"/>
                <a:cs typeface="ＭＳ Ｐゴシック" pitchFamily="-109" charset="-128"/>
              </a:rPr>
              <a:t>column for the primary key and other columns for other information.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7152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8</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In relational database parlance, the basic building block is a </a:t>
            </a:r>
            <a:r>
              <a:rPr lang="en-US" b="1" dirty="0">
                <a:latin typeface="Arial" pitchFamily="-109" charset="0"/>
                <a:ea typeface="ＭＳ Ｐゴシック" pitchFamily="-109" charset="-128"/>
                <a:cs typeface="ＭＳ Ｐゴシック" pitchFamily="-109" charset="-128"/>
              </a:rPr>
              <a:t>relation</a:t>
            </a:r>
            <a:r>
              <a:rPr lang="en-US" b="0" dirty="0">
                <a:latin typeface="Arial" pitchFamily="-109" charset="0"/>
                <a:ea typeface="ＭＳ Ｐゴシック" pitchFamily="-109" charset="-128"/>
                <a:cs typeface="ＭＳ Ｐゴシック" pitchFamily="-109" charset="-128"/>
              </a:rPr>
              <a:t> , which is a</a:t>
            </a:r>
          </a:p>
          <a:p>
            <a:pPr eaLnBrk="1" hangingPunct="1"/>
            <a:r>
              <a:rPr lang="en-US" b="0" dirty="0">
                <a:latin typeface="Arial" pitchFamily="-109" charset="0"/>
                <a:ea typeface="ＭＳ Ｐゴシック" pitchFamily="-109" charset="-128"/>
                <a:cs typeface="ＭＳ Ｐゴシック" pitchFamily="-109" charset="-128"/>
              </a:rPr>
              <a:t>flat table. Rows are referred to as </a:t>
            </a:r>
            <a:r>
              <a:rPr lang="en-US" b="1" dirty="0">
                <a:latin typeface="Arial" pitchFamily="-109" charset="0"/>
                <a:ea typeface="ＭＳ Ｐゴシック" pitchFamily="-109" charset="-128"/>
                <a:cs typeface="ＭＳ Ｐゴシック" pitchFamily="-109" charset="-128"/>
              </a:rPr>
              <a:t>tuples </a:t>
            </a:r>
            <a:r>
              <a:rPr lang="en-US" b="0" dirty="0">
                <a:latin typeface="Arial" pitchFamily="-109" charset="0"/>
                <a:ea typeface="ＭＳ Ｐゴシック" pitchFamily="-109" charset="-128"/>
                <a:cs typeface="ＭＳ Ｐゴシック" pitchFamily="-109" charset="-128"/>
              </a:rPr>
              <a:t>, and columns are referred to as </a:t>
            </a:r>
            <a:r>
              <a:rPr lang="en-US" b="1" dirty="0">
                <a:latin typeface="Arial" pitchFamily="-109" charset="0"/>
                <a:ea typeface="ＭＳ Ｐゴシック" pitchFamily="-109" charset="-128"/>
                <a:cs typeface="ＭＳ Ｐゴシック" pitchFamily="-109" charset="-128"/>
              </a:rPr>
              <a:t>attributes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a:t>
            </a:r>
            <a:r>
              <a:rPr lang="en-US" b="1" dirty="0">
                <a:latin typeface="Arial" pitchFamily="-109" charset="0"/>
                <a:ea typeface="ＭＳ Ｐゴシック" pitchFamily="-109" charset="-128"/>
                <a:cs typeface="ＭＳ Ｐゴシック" pitchFamily="-109" charset="-128"/>
              </a:rPr>
              <a:t>primary key </a:t>
            </a:r>
            <a:r>
              <a:rPr lang="en-US" b="0" dirty="0">
                <a:latin typeface="Arial" pitchFamily="-109" charset="0"/>
                <a:ea typeface="ＭＳ Ｐゴシック" pitchFamily="-109" charset="-128"/>
                <a:cs typeface="ＭＳ Ｐゴシック" pitchFamily="-109" charset="-128"/>
              </a:rPr>
              <a:t>is defined to be a portion of a row used to uniquely</a:t>
            </a:r>
          </a:p>
          <a:p>
            <a:pPr eaLnBrk="1" hangingPunct="1"/>
            <a:r>
              <a:rPr lang="en-US" b="0" dirty="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b="0" dirty="0">
                <a:latin typeface="Arial" pitchFamily="-109" charset="0"/>
                <a:ea typeface="ＭＳ Ｐゴシック" pitchFamily="-109" charset="-128"/>
                <a:cs typeface="ＭＳ Ｐゴシック" pitchFamily="-109" charset="-128"/>
              </a:rPr>
              <a:t>In the example of Figure 5.2 , a single attribute, </a:t>
            </a:r>
            <a:r>
              <a:rPr lang="en-US" b="0" dirty="0" err="1">
                <a:latin typeface="Arial" pitchFamily="-109" charset="0"/>
                <a:ea typeface="ＭＳ Ｐゴシック" pitchFamily="-109" charset="-128"/>
                <a:cs typeface="ＭＳ Ｐゴシック" pitchFamily="-109" charset="-128"/>
              </a:rPr>
              <a:t>PhoneNumber</a:t>
            </a:r>
            <a:r>
              <a:rPr lang="en-US" b="0" dirty="0">
                <a:latin typeface="Arial" pitchFamily="-109" charset="0"/>
                <a:ea typeface="ＭＳ Ｐゴシック" pitchFamily="-109" charset="-128"/>
                <a:cs typeface="ＭＳ Ｐゴシック" pitchFamily="-109" charset="-128"/>
              </a:rPr>
              <a:t>, is sufficient to</a:t>
            </a:r>
          </a:p>
          <a:p>
            <a:pPr eaLnBrk="1" hangingPunct="1"/>
            <a:r>
              <a:rPr lang="en-US" b="0" dirty="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b="0" dirty="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b="0" dirty="0">
                <a:latin typeface="Arial" pitchFamily="-109" charset="0"/>
                <a:ea typeface="ＭＳ Ｐゴシック" pitchFamily="-109" charset="-128"/>
                <a:cs typeface="ＭＳ Ｐゴシック" pitchFamily="-109" charset="-128"/>
              </a:rPr>
              <a:t>referred to as a </a:t>
            </a:r>
            <a:r>
              <a:rPr lang="en-US" b="1" dirty="0">
                <a:latin typeface="Arial" pitchFamily="-109" charset="0"/>
                <a:ea typeface="ＭＳ Ｐゴシック" pitchFamily="-109" charset="-128"/>
                <a:cs typeface="ＭＳ Ｐゴシック" pitchFamily="-109" charset="-128"/>
              </a:rPr>
              <a:t>foreign key </a:t>
            </a:r>
            <a:r>
              <a:rPr lang="en-US" b="0" dirty="0">
                <a:latin typeface="Arial" pitchFamily="-109" charset="0"/>
                <a:ea typeface="ＭＳ Ｐゴシック" pitchFamily="-109" charset="-128"/>
                <a:cs typeface="ＭＳ Ｐゴシック" pitchFamily="-109" charset="-128"/>
              </a:rPr>
              <a:t>. Whereas the value of a primary key must be unique</a:t>
            </a:r>
          </a:p>
          <a:p>
            <a:pPr eaLnBrk="1" hangingPunct="1"/>
            <a:r>
              <a:rPr lang="en-US" b="0" dirty="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b="0" dirty="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b="0" dirty="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view is a virtual table. In essence, a view is the result of a query that returns</a:t>
            </a:r>
          </a:p>
          <a:p>
            <a:pPr eaLnBrk="1" hangingPunct="1"/>
            <a:r>
              <a:rPr lang="en-US" b="0" dirty="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b="0" dirty="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3625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Terminology for Relational Databases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9</a:t>
            </a:fld>
            <a:endParaRPr lang="en-AU"/>
          </a:p>
        </p:txBody>
      </p:sp>
    </p:spTree>
    <p:extLst>
      <p:ext uri="{BB962C8B-B14F-4D97-AF65-F5344CB8AC3E}">
        <p14:creationId xmlns:p14="http://schemas.microsoft.com/office/powerpoint/2010/main" val="422529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2080" t="10830" r="17750" b="52644"/>
          <a:stretch/>
        </p:blipFill>
        <p:spPr>
          <a:xfrm>
            <a:off x="611560" y="332656"/>
            <a:ext cx="7937501" cy="6235700"/>
          </a:xfrm>
          <a:prstGeom prst="rect">
            <a:avLst/>
          </a:prstGeom>
          <a:solidFill>
            <a:schemeClr val="tx1"/>
          </a:solidFill>
        </p:spPr>
      </p:pic>
    </p:spTree>
    <p:extLst>
      <p:ext uri="{BB962C8B-B14F-4D97-AF65-F5344CB8AC3E}">
        <p14:creationId xmlns:p14="http://schemas.microsoft.com/office/powerpoint/2010/main" val="814658205"/>
      </p:ext>
    </p:extLst>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793" t="14259" r="4619" b="16482"/>
          <a:stretch/>
        </p:blipFill>
        <p:spPr>
          <a:xfrm>
            <a:off x="1403648" y="188640"/>
            <a:ext cx="6550032" cy="6480720"/>
          </a:xfrm>
          <a:prstGeom prst="rect">
            <a:avLst/>
          </a:prstGeom>
          <a:solidFill>
            <a:schemeClr val="tx1"/>
          </a:solidFill>
        </p:spPr>
      </p:pic>
    </p:spTree>
  </p:cSld>
  <p:clrMapOvr>
    <a:masterClrMapping/>
  </p:clrMapOvr>
  <p:transition spd="slow">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21828" y="404664"/>
            <a:ext cx="9144000" cy="1152128"/>
          </a:xfrm>
        </p:spPr>
        <p:txBody>
          <a:bodyPr wrap="square" numCol="1" anchorCtr="0" compatLnSpc="1">
            <a:prstTxWarp prst="textNoShape">
              <a:avLst/>
            </a:prstTxWarp>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p>
        </p:txBody>
      </p:sp>
      <p:sp>
        <p:nvSpPr>
          <p:cNvPr id="217091" name="Rectangle 3"/>
          <p:cNvSpPr>
            <a:spLocks noGrp="1" noChangeArrowheads="1"/>
          </p:cNvSpPr>
          <p:nvPr>
            <p:ph idx="1"/>
          </p:nvPr>
        </p:nvSpPr>
        <p:spPr>
          <a:xfrm>
            <a:off x="419100" y="1778124"/>
            <a:ext cx="8305800" cy="2209800"/>
          </a:xfrm>
        </p:spPr>
        <p:txBody>
          <a:bodyPr wrap="square" numCol="1" anchor="t" anchorCtr="0" compatLnSpc="1">
            <a:prstTxWarp prst="textNoShape">
              <a:avLst/>
            </a:prstTxWarp>
            <a:normAutofit fontScale="92500"/>
          </a:bodyPr>
          <a:lstStyle/>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Standardized language to define schema, manipulate, and query data in a relational database</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Several similar versions of ANSI/ISO standard</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All follow the same basic syntax and semantics</a:t>
            </a:r>
          </a:p>
        </p:txBody>
      </p:sp>
      <p:graphicFrame>
        <p:nvGraphicFramePr>
          <p:cNvPr id="4" name="Diagram 3"/>
          <p:cNvGraphicFramePr/>
          <p:nvPr>
            <p:extLst>
              <p:ext uri="{D42A27DB-BD31-4B8C-83A1-F6EECF244321}">
                <p14:modId xmlns:p14="http://schemas.microsoft.com/office/powerpoint/2010/main" val="2062360599"/>
              </p:ext>
            </p:extLst>
          </p:nvPr>
        </p:nvGraphicFramePr>
        <p:xfrm>
          <a:off x="1587500" y="4000500"/>
          <a:ext cx="6096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SQL Injection Attacks (</a:t>
            </a:r>
            <a:r>
              <a:rPr lang="en-US" dirty="0" err="1">
                <a:solidFill>
                  <a:schemeClr val="accent6">
                    <a:lumMod val="40000"/>
                    <a:lumOff val="60000"/>
                  </a:schemeClr>
                </a:solidFill>
              </a:rPr>
              <a:t>SQLi</a:t>
            </a:r>
            <a:r>
              <a:rPr lang="en-US" dirty="0">
                <a:solidFill>
                  <a:schemeClr val="accent6">
                    <a:lumMod val="40000"/>
                    <a:lumOff val="60000"/>
                  </a:schemeClr>
                </a:solidFill>
              </a:rPr>
              <a:t>)</a:t>
            </a:r>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6">
                  <a:lumMod val="60000"/>
                  <a:lumOff val="40000"/>
                </a:schemeClr>
              </a:buClr>
              <a:buSzPct val="180000"/>
            </a:pPr>
            <a:r>
              <a:rPr lang="en-US" dirty="0"/>
              <a:t>One of the most prevalent and dangerous network-based security threats</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Designed to exploit the nature of Web application pages</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Sends malicious SQL commands to the database server</a:t>
            </a:r>
          </a:p>
          <a:p>
            <a:pPr>
              <a:buNone/>
            </a:pPr>
            <a:endParaRPr lang="en-US" dirty="0"/>
          </a:p>
          <a:p>
            <a:endParaRPr lang="en-US" dirty="0"/>
          </a:p>
        </p:txBody>
      </p:sp>
      <p:sp>
        <p:nvSpPr>
          <p:cNvPr id="4" name="Content Placeholder 3"/>
          <p:cNvSpPr>
            <a:spLocks noGrp="1"/>
          </p:cNvSpPr>
          <p:nvPr>
            <p:ph sz="quarter" idx="13"/>
          </p:nvPr>
        </p:nvSpPr>
        <p:spPr>
          <a:xfrm>
            <a:off x="4800600" y="1981200"/>
            <a:ext cx="4041648" cy="4526280"/>
          </a:xfrm>
        </p:spPr>
        <p:txBody>
          <a:bodyPr>
            <a:normAutofit lnSpcReduction="10000"/>
          </a:bodyPr>
          <a:lstStyle/>
          <a:p>
            <a:pPr>
              <a:buClr>
                <a:schemeClr val="accent6">
                  <a:lumMod val="60000"/>
                  <a:lumOff val="40000"/>
                </a:schemeClr>
              </a:buClr>
              <a:buSzPct val="180000"/>
            </a:pPr>
            <a:r>
              <a:rPr lang="en-US" dirty="0"/>
              <a:t>Most common attack goal is bulk extraction of data</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Depending on the environment SQL injection can also be exploited to: </a:t>
            </a:r>
          </a:p>
          <a:p>
            <a:pPr lvl="1">
              <a:buClr>
                <a:schemeClr val="accent6">
                  <a:lumMod val="60000"/>
                  <a:lumOff val="40000"/>
                </a:schemeClr>
              </a:buClr>
              <a:buSzPct val="100000"/>
            </a:pPr>
            <a:r>
              <a:rPr lang="en-US" dirty="0"/>
              <a:t>Modify or delete data</a:t>
            </a:r>
          </a:p>
          <a:p>
            <a:pPr lvl="1">
              <a:buClr>
                <a:schemeClr val="accent6">
                  <a:lumMod val="60000"/>
                  <a:lumOff val="40000"/>
                </a:schemeClr>
              </a:buClr>
              <a:buSzPct val="100000"/>
            </a:pPr>
            <a:r>
              <a:rPr lang="en-US" dirty="0"/>
              <a:t>Execute arbitrary operating system commands</a:t>
            </a:r>
          </a:p>
          <a:p>
            <a:pPr lvl="1">
              <a:buClr>
                <a:schemeClr val="accent6">
                  <a:lumMod val="60000"/>
                  <a:lumOff val="40000"/>
                </a:schemeClr>
              </a:buClr>
              <a:buSzPct val="100000"/>
            </a:pPr>
            <a:r>
              <a:rPr lang="en-US" dirty="0"/>
              <a:t>Launch denial-of-service (</a:t>
            </a:r>
            <a:r>
              <a:rPr lang="en-US" dirty="0" err="1"/>
              <a:t>DoS</a:t>
            </a:r>
            <a:r>
              <a:rPr lang="en-US" dirty="0"/>
              <a:t>) attacks</a:t>
            </a:r>
          </a:p>
          <a:p>
            <a:endParaRPr lang="en-US" dirty="0"/>
          </a:p>
        </p:txBody>
      </p:sp>
    </p:spTree>
    <p:extLst>
      <p:ext uri="{BB962C8B-B14F-4D97-AF65-F5344CB8AC3E}">
        <p14:creationId xmlns:p14="http://schemas.microsoft.com/office/powerpoint/2010/main" val="119736338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9051"/>
          <a:stretch/>
        </p:blipFill>
        <p:spPr>
          <a:xfrm>
            <a:off x="1691680" y="188640"/>
            <a:ext cx="5688632" cy="6492981"/>
          </a:xfrm>
          <a:prstGeom prst="rect">
            <a:avLst/>
          </a:prstGeom>
          <a:solidFill>
            <a:schemeClr val="tx1"/>
          </a:solidFill>
        </p:spPr>
      </p:pic>
    </p:spTree>
    <p:extLst>
      <p:ext uri="{BB962C8B-B14F-4D97-AF65-F5344CB8AC3E}">
        <p14:creationId xmlns:p14="http://schemas.microsoft.com/office/powerpoint/2010/main" val="2133699053"/>
      </p:ext>
    </p:extLst>
  </p:cSld>
  <p:clrMapOvr>
    <a:masterClrMapping/>
  </p:clrMapOvr>
  <p:transition spd="slow">
    <p:strips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r>
              <a:rPr lang="en-US" dirty="0">
                <a:solidFill>
                  <a:schemeClr val="accent6">
                    <a:lumMod val="40000"/>
                    <a:lumOff val="60000"/>
                  </a:schemeClr>
                </a:solidFill>
              </a:rPr>
              <a:t>Injection Technique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3315810"/>
              </p:ext>
            </p:extLst>
          </p:nvPr>
        </p:nvGraphicFramePr>
        <p:xfrm>
          <a:off x="609600" y="1905000"/>
          <a:ext cx="8229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4677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Attack Avenues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3785888"/>
              </p:ext>
            </p:extLst>
          </p:nvPr>
        </p:nvGraphicFramePr>
        <p:xfrm>
          <a:off x="457200" y="1412776"/>
          <a:ext cx="850728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37823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Inband</a:t>
            </a:r>
            <a:r>
              <a:rPr lang="en-US" dirty="0">
                <a:solidFill>
                  <a:schemeClr val="accent6">
                    <a:lumMod val="40000"/>
                    <a:lumOff val="60000"/>
                  </a:schemeClr>
                </a:solidFill>
              </a:rPr>
              <a:t> Attacks</a:t>
            </a:r>
          </a:p>
        </p:txBody>
      </p:sp>
      <p:sp>
        <p:nvSpPr>
          <p:cNvPr id="3" name="Content Placeholder 2"/>
          <p:cNvSpPr>
            <a:spLocks noGrp="1"/>
          </p:cNvSpPr>
          <p:nvPr>
            <p:ph idx="1"/>
          </p:nvPr>
        </p:nvSpPr>
        <p:spPr>
          <a:xfrm>
            <a:off x="457200" y="1600200"/>
            <a:ext cx="8229600" cy="1600200"/>
          </a:xfrm>
        </p:spPr>
        <p:txBody>
          <a:bodyPr>
            <a:normAutofit fontScale="92500" lnSpcReduction="20000"/>
          </a:bodyPr>
          <a:lstStyle/>
          <a:p>
            <a:pPr>
              <a:buClr>
                <a:schemeClr val="accent6">
                  <a:lumMod val="60000"/>
                  <a:lumOff val="40000"/>
                </a:schemeClr>
              </a:buClr>
            </a:pPr>
            <a:r>
              <a:rPr lang="en-US" dirty="0"/>
              <a:t>Uses the same communication channel for injecting SQL code and retrieving results</a:t>
            </a:r>
          </a:p>
          <a:p>
            <a:pPr marL="342900" lvl="1" indent="-342900">
              <a:buClr>
                <a:schemeClr val="accent6">
                  <a:lumMod val="60000"/>
                  <a:lumOff val="40000"/>
                </a:schemeClr>
              </a:buClr>
              <a:buFont typeface="Arial" pitchFamily="34" charset="0"/>
              <a:buChar char="•"/>
            </a:pPr>
            <a:r>
              <a:rPr lang="en-US" sz="2400" dirty="0"/>
              <a:t>The retrieved data are presented directly in application Web page</a:t>
            </a:r>
          </a:p>
          <a:p>
            <a:pPr marL="342900" lvl="1" indent="-342900">
              <a:buClr>
                <a:schemeClr val="accent6">
                  <a:lumMod val="60000"/>
                  <a:lumOff val="40000"/>
                </a:schemeClr>
              </a:buClr>
              <a:buFont typeface="Arial" pitchFamily="34" charset="0"/>
              <a:buChar char="•"/>
            </a:pPr>
            <a:r>
              <a:rPr lang="en-US" sz="2400" dirty="0"/>
              <a:t>Include:</a:t>
            </a:r>
          </a:p>
          <a:p>
            <a:pPr marL="1200150" lvl="3" indent="-342900"/>
            <a:endParaRPr lang="en-US" sz="2000" dirty="0"/>
          </a:p>
        </p:txBody>
      </p:sp>
      <p:graphicFrame>
        <p:nvGraphicFramePr>
          <p:cNvPr id="4" name="Diagram 3"/>
          <p:cNvGraphicFramePr/>
          <p:nvPr>
            <p:extLst>
              <p:ext uri="{D42A27DB-BD31-4B8C-83A1-F6EECF244321}">
                <p14:modId xmlns:p14="http://schemas.microsoft.com/office/powerpoint/2010/main" val="1969217571"/>
              </p:ext>
            </p:extLst>
          </p:nvPr>
        </p:nvGraphicFramePr>
        <p:xfrm>
          <a:off x="762000" y="3352800"/>
          <a:ext cx="7924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442873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r>
              <a:rPr lang="en-US" dirty="0">
                <a:solidFill>
                  <a:schemeClr val="accent6">
                    <a:lumMod val="40000"/>
                    <a:lumOff val="60000"/>
                  </a:schemeClr>
                </a:solidFill>
              </a:rPr>
              <a:t>Inferential Attack</a:t>
            </a:r>
          </a:p>
        </p:txBody>
      </p:sp>
      <p:sp>
        <p:nvSpPr>
          <p:cNvPr id="3" name="Content Placeholder 2"/>
          <p:cNvSpPr>
            <a:spLocks noGrp="1"/>
          </p:cNvSpPr>
          <p:nvPr>
            <p:ph idx="1"/>
          </p:nvPr>
        </p:nvSpPr>
        <p:spPr>
          <a:xfrm>
            <a:off x="467544" y="1412776"/>
            <a:ext cx="8229600" cy="5174035"/>
          </a:xfrm>
        </p:spPr>
        <p:txBody>
          <a:bodyPr>
            <a:normAutofit lnSpcReduction="10000"/>
          </a:bodyPr>
          <a:lstStyle/>
          <a:p>
            <a:pPr>
              <a:buClr>
                <a:schemeClr val="accent6">
                  <a:lumMod val="60000"/>
                  <a:lumOff val="40000"/>
                </a:schemeClr>
              </a:buClr>
            </a:pPr>
            <a:r>
              <a:rPr lang="en-US" dirty="0"/>
              <a:t>There is no actual transfer of data, but the attacker is able to reconstruct the information by sending particular requests and observing the resulting behavior of the Website/database server</a:t>
            </a:r>
          </a:p>
          <a:p>
            <a:pPr>
              <a:buClr>
                <a:schemeClr val="accent6">
                  <a:lumMod val="60000"/>
                  <a:lumOff val="40000"/>
                </a:schemeClr>
              </a:buClr>
            </a:pPr>
            <a:r>
              <a:rPr lang="en-US" dirty="0"/>
              <a:t>Include:</a:t>
            </a:r>
          </a:p>
          <a:p>
            <a:pPr lvl="1">
              <a:buClr>
                <a:schemeClr val="accent6">
                  <a:lumMod val="60000"/>
                  <a:lumOff val="40000"/>
                </a:schemeClr>
              </a:buClr>
            </a:pPr>
            <a:r>
              <a:rPr lang="en-US" sz="2200" dirty="0"/>
              <a:t>Illegal/logically incorrect queries</a:t>
            </a:r>
          </a:p>
          <a:p>
            <a:pPr lvl="2">
              <a:buClr>
                <a:schemeClr val="accent6">
                  <a:lumMod val="60000"/>
                  <a:lumOff val="40000"/>
                </a:schemeClr>
              </a:buClr>
            </a:pPr>
            <a:r>
              <a:rPr lang="en-US" sz="1900" dirty="0"/>
              <a:t>This attack lets an attacker gather important information about the type and structure of the backend database of a Web application</a:t>
            </a:r>
          </a:p>
          <a:p>
            <a:pPr lvl="2">
              <a:buClr>
                <a:schemeClr val="accent6">
                  <a:lumMod val="60000"/>
                  <a:lumOff val="40000"/>
                </a:schemeClr>
              </a:buClr>
            </a:pPr>
            <a:r>
              <a:rPr lang="en-US" sz="1900" dirty="0"/>
              <a:t>The attack is considered a preliminary, information-gathering step for other attacks</a:t>
            </a:r>
          </a:p>
          <a:p>
            <a:pPr lvl="1">
              <a:buClr>
                <a:schemeClr val="accent6">
                  <a:lumMod val="60000"/>
                  <a:lumOff val="40000"/>
                </a:schemeClr>
              </a:buClr>
            </a:pPr>
            <a:r>
              <a:rPr lang="en-US" sz="2200" dirty="0"/>
              <a:t>Blind SQL injection</a:t>
            </a:r>
          </a:p>
          <a:p>
            <a:pPr lvl="2">
              <a:buClr>
                <a:schemeClr val="accent6">
                  <a:lumMod val="60000"/>
                  <a:lumOff val="40000"/>
                </a:schemeClr>
              </a:buClr>
            </a:pPr>
            <a:r>
              <a:rPr lang="en-US" sz="1900" dirty="0"/>
              <a:t>Allows attackers to infer the data present in a database system even when the system is sufficiently secure to not display any erroneous information back to the attacker</a:t>
            </a:r>
          </a:p>
        </p:txBody>
      </p:sp>
    </p:spTree>
    <p:extLst>
      <p:ext uri="{BB962C8B-B14F-4D97-AF65-F5344CB8AC3E}">
        <p14:creationId xmlns:p14="http://schemas.microsoft.com/office/powerpoint/2010/main" val="133546063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Out-of-Band Attack</a:t>
            </a:r>
          </a:p>
        </p:txBody>
      </p:sp>
      <p:sp>
        <p:nvSpPr>
          <p:cNvPr id="3" name="Content Placeholder 2"/>
          <p:cNvSpPr>
            <a:spLocks noGrp="1"/>
          </p:cNvSpPr>
          <p:nvPr>
            <p:ph idx="1"/>
          </p:nvPr>
        </p:nvSpPr>
        <p:spPr>
          <a:xfrm>
            <a:off x="457200" y="2204864"/>
            <a:ext cx="8229600" cy="3921299"/>
          </a:xfrm>
        </p:spPr>
        <p:txBody>
          <a:bodyPr/>
          <a:lstStyle/>
          <a:p>
            <a:r>
              <a:rPr lang="en-US" dirty="0"/>
              <a:t>Data are retrieved using a different channel</a:t>
            </a:r>
          </a:p>
          <a:p>
            <a:endParaRPr lang="en-US" dirty="0"/>
          </a:p>
          <a:p>
            <a:r>
              <a:rPr lang="en-US" dirty="0"/>
              <a:t>This can be used when there are limitations on information retrieval, but outbound connectivity from the database server is lax</a:t>
            </a:r>
          </a:p>
        </p:txBody>
      </p:sp>
    </p:spTree>
    <p:extLst>
      <p:ext uri="{BB962C8B-B14F-4D97-AF65-F5344CB8AC3E}">
        <p14:creationId xmlns:p14="http://schemas.microsoft.com/office/powerpoint/2010/main" val="303909251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5</a:t>
            </a:r>
          </a:p>
        </p:txBody>
      </p:sp>
      <p:sp>
        <p:nvSpPr>
          <p:cNvPr id="13" name="Subtitle 12"/>
          <p:cNvSpPr>
            <a:spLocks noGrp="1"/>
          </p:cNvSpPr>
          <p:nvPr>
            <p:ph type="subTitle" idx="1"/>
          </p:nvPr>
        </p:nvSpPr>
        <p:spPr>
          <a:xfrm>
            <a:off x="0" y="5033256"/>
            <a:ext cx="9144000" cy="1219200"/>
          </a:xfrm>
        </p:spPr>
        <p:txBody>
          <a:bodyPr>
            <a:normAutofit/>
          </a:bodyPr>
          <a:lstStyle/>
          <a:p>
            <a:pPr algn="ctr"/>
            <a:r>
              <a:rPr lang="en-US" sz="3200" dirty="0"/>
              <a:t>Database and </a:t>
            </a:r>
          </a:p>
          <a:p>
            <a:pPr algn="ctr"/>
            <a:r>
              <a:rPr lang="en-US" sz="3200" dirty="0"/>
              <a:t>Data Center Security</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Countermeasures</a:t>
            </a:r>
          </a:p>
        </p:txBody>
      </p:sp>
      <p:sp>
        <p:nvSpPr>
          <p:cNvPr id="3" name="Content Placeholder 2"/>
          <p:cNvSpPr>
            <a:spLocks noGrp="1"/>
          </p:cNvSpPr>
          <p:nvPr>
            <p:ph idx="1"/>
          </p:nvPr>
        </p:nvSpPr>
        <p:spPr>
          <a:xfrm>
            <a:off x="457200" y="1981200"/>
            <a:ext cx="8229600" cy="5501208"/>
          </a:xfrm>
        </p:spPr>
        <p:txBody>
          <a:bodyPr/>
          <a:lstStyle/>
          <a:p>
            <a:r>
              <a:rPr lang="en-US" dirty="0"/>
              <a:t>Three types:</a:t>
            </a:r>
          </a:p>
        </p:txBody>
      </p:sp>
      <p:graphicFrame>
        <p:nvGraphicFramePr>
          <p:cNvPr id="4" name="Diagram 3"/>
          <p:cNvGraphicFramePr/>
          <p:nvPr>
            <p:extLst>
              <p:ext uri="{D42A27DB-BD31-4B8C-83A1-F6EECF244321}">
                <p14:modId xmlns:p14="http://schemas.microsoft.com/office/powerpoint/2010/main" val="1162410853"/>
              </p:ext>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936365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4131678203"/>
              </p:ext>
            </p:extLst>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rPr>
              <a:t>SQL Access Controls</a:t>
            </a:r>
          </a:p>
        </p:txBody>
      </p:sp>
      <p:sp>
        <p:nvSpPr>
          <p:cNvPr id="221187" name="Rectangle 3"/>
          <p:cNvSpPr>
            <a:spLocks noGrp="1" noChangeArrowheads="1"/>
          </p:cNvSpPr>
          <p:nvPr>
            <p:ph idx="1"/>
          </p:nvPr>
        </p:nvSpPr>
        <p:spPr>
          <a:xfrm>
            <a:off x="457200" y="1905000"/>
            <a:ext cx="8229600" cy="4525963"/>
          </a:xfrm>
        </p:spPr>
        <p:txBody>
          <a:bodyPr wrap="square" numCol="1" anchor="t" anchorCtr="0" compatLnSpc="1">
            <a:prstTxWarp prst="textNoShape">
              <a:avLst/>
            </a:prstTxWarp>
            <a:normAutofit fontScale="92500" lnSpcReduction="10000"/>
          </a:bodyPr>
          <a:lstStyle/>
          <a:p>
            <a:pPr eaLnBrk="1" hangingPunct="1">
              <a:lnSpc>
                <a:spcPct val="90000"/>
              </a:lnSpc>
              <a:buClr>
                <a:schemeClr val="accent6">
                  <a:lumMod val="60000"/>
                  <a:lumOff val="40000"/>
                </a:schemeClr>
              </a:buClr>
            </a:pPr>
            <a:r>
              <a:rPr lang="en-US" sz="2800" dirty="0">
                <a:ea typeface="ＭＳ Ｐゴシック" pitchFamily="-109" charset="-128"/>
                <a:cs typeface="ＭＳ Ｐゴシック" pitchFamily="-109" charset="-128"/>
              </a:rPr>
              <a:t>Two commands for managing access rights:</a:t>
            </a:r>
          </a:p>
          <a:p>
            <a:pPr lvl="2" eaLnBrk="1" hangingPunct="1">
              <a:lnSpc>
                <a:spcPct val="90000"/>
              </a:lnSpc>
              <a:buClr>
                <a:schemeClr val="accent6">
                  <a:lumMod val="60000"/>
                  <a:lumOff val="40000"/>
                </a:schemeClr>
              </a:buClr>
            </a:pPr>
            <a:r>
              <a:rPr lang="en-US" sz="2400" dirty="0">
                <a:ea typeface="ＭＳ Ｐゴシック" pitchFamily="-109" charset="-128"/>
              </a:rPr>
              <a:t>Grant</a:t>
            </a:r>
          </a:p>
          <a:p>
            <a:pPr lvl="3" eaLnBrk="1" hangingPunct="1">
              <a:lnSpc>
                <a:spcPct val="90000"/>
              </a:lnSpc>
              <a:buClr>
                <a:schemeClr val="accent6">
                  <a:lumMod val="60000"/>
                  <a:lumOff val="40000"/>
                </a:schemeClr>
              </a:buClr>
            </a:pPr>
            <a:r>
              <a:rPr lang="en-US" sz="2000" dirty="0">
                <a:ea typeface="ＭＳ Ｐゴシック" pitchFamily="-109" charset="-128"/>
              </a:rPr>
              <a:t>Used to grant one or more access rights or can be used to assign a user to a role</a:t>
            </a:r>
          </a:p>
          <a:p>
            <a:pPr lvl="2" eaLnBrk="1" hangingPunct="1">
              <a:lnSpc>
                <a:spcPct val="90000"/>
              </a:lnSpc>
              <a:buClr>
                <a:schemeClr val="accent6">
                  <a:lumMod val="60000"/>
                  <a:lumOff val="40000"/>
                </a:schemeClr>
              </a:buClr>
            </a:pPr>
            <a:r>
              <a:rPr lang="en-US" sz="2400" dirty="0">
                <a:ea typeface="ＭＳ Ｐゴシック" pitchFamily="-109" charset="-128"/>
              </a:rPr>
              <a:t>Revoke</a:t>
            </a:r>
          </a:p>
          <a:p>
            <a:pPr lvl="3" eaLnBrk="1" hangingPunct="1">
              <a:lnSpc>
                <a:spcPct val="90000"/>
              </a:lnSpc>
              <a:buClr>
                <a:schemeClr val="accent6">
                  <a:lumMod val="60000"/>
                  <a:lumOff val="40000"/>
                </a:schemeClr>
              </a:buClr>
            </a:pPr>
            <a:r>
              <a:rPr lang="en-US" sz="2000" dirty="0">
                <a:ea typeface="ＭＳ Ｐゴシック" pitchFamily="-109" charset="-128"/>
              </a:rPr>
              <a:t>Revokes the access rights</a:t>
            </a:r>
          </a:p>
          <a:p>
            <a:pPr lvl="3" eaLnBrk="1" hangingPunct="1">
              <a:lnSpc>
                <a:spcPct val="90000"/>
              </a:lnSpc>
              <a:buClr>
                <a:schemeClr val="accent6">
                  <a:lumMod val="60000"/>
                  <a:lumOff val="40000"/>
                </a:schemeClr>
              </a:buClr>
            </a:pPr>
            <a:endParaRPr lang="en-US" sz="2000" dirty="0">
              <a:ea typeface="ＭＳ Ｐゴシック" pitchFamily="-109" charset="-128"/>
            </a:endParaRPr>
          </a:p>
          <a:p>
            <a:pPr eaLnBrk="1" hangingPunct="1">
              <a:lnSpc>
                <a:spcPct val="90000"/>
              </a:lnSpc>
              <a:buClr>
                <a:schemeClr val="accent6">
                  <a:lumMod val="60000"/>
                  <a:lumOff val="40000"/>
                </a:schemeClr>
              </a:buClr>
            </a:pPr>
            <a:r>
              <a:rPr lang="en-US" sz="2800" dirty="0">
                <a:ea typeface="ＭＳ Ｐゴシック" pitchFamily="-109" charset="-128"/>
                <a:cs typeface="ＭＳ Ｐゴシック" pitchFamily="-109" charset="-128"/>
              </a:rPr>
              <a:t>Typical access rights are:</a:t>
            </a:r>
          </a:p>
          <a:p>
            <a:pPr lvl="2" eaLnBrk="1" hangingPunct="1">
              <a:lnSpc>
                <a:spcPct val="90000"/>
              </a:lnSpc>
              <a:buClr>
                <a:schemeClr val="accent6">
                  <a:lumMod val="60000"/>
                  <a:lumOff val="40000"/>
                </a:schemeClr>
              </a:buClr>
            </a:pPr>
            <a:r>
              <a:rPr lang="en-US" sz="2400" dirty="0">
                <a:ea typeface="ＭＳ Ｐゴシック" pitchFamily="-109" charset="-128"/>
              </a:rPr>
              <a:t>Select</a:t>
            </a:r>
          </a:p>
          <a:p>
            <a:pPr lvl="2" eaLnBrk="1" hangingPunct="1">
              <a:lnSpc>
                <a:spcPct val="90000"/>
              </a:lnSpc>
              <a:buClr>
                <a:schemeClr val="accent6">
                  <a:lumMod val="60000"/>
                  <a:lumOff val="40000"/>
                </a:schemeClr>
              </a:buClr>
            </a:pPr>
            <a:r>
              <a:rPr lang="en-US" sz="2400" dirty="0">
                <a:ea typeface="ＭＳ Ｐゴシック" pitchFamily="-109" charset="-128"/>
              </a:rPr>
              <a:t>Insert</a:t>
            </a:r>
          </a:p>
          <a:p>
            <a:pPr lvl="2" eaLnBrk="1" hangingPunct="1">
              <a:lnSpc>
                <a:spcPct val="90000"/>
              </a:lnSpc>
              <a:buClr>
                <a:schemeClr val="accent6">
                  <a:lumMod val="60000"/>
                  <a:lumOff val="40000"/>
                </a:schemeClr>
              </a:buClr>
            </a:pPr>
            <a:r>
              <a:rPr lang="en-US" sz="2400" dirty="0">
                <a:ea typeface="ＭＳ Ｐゴシック" pitchFamily="-109" charset="-128"/>
              </a:rPr>
              <a:t>Update</a:t>
            </a:r>
          </a:p>
          <a:p>
            <a:pPr lvl="2" eaLnBrk="1" hangingPunct="1">
              <a:lnSpc>
                <a:spcPct val="90000"/>
              </a:lnSpc>
              <a:buClr>
                <a:schemeClr val="accent6">
                  <a:lumMod val="60000"/>
                  <a:lumOff val="40000"/>
                </a:schemeClr>
              </a:buClr>
            </a:pPr>
            <a:r>
              <a:rPr lang="en-US" sz="2400" dirty="0">
                <a:ea typeface="ＭＳ Ｐゴシック" pitchFamily="-109" charset="-128"/>
              </a:rPr>
              <a:t>Delete</a:t>
            </a:r>
          </a:p>
          <a:p>
            <a:pPr lvl="2" eaLnBrk="1" hangingPunct="1">
              <a:lnSpc>
                <a:spcPct val="90000"/>
              </a:lnSpc>
              <a:buClr>
                <a:schemeClr val="accent6">
                  <a:lumMod val="60000"/>
                  <a:lumOff val="40000"/>
                </a:schemeClr>
              </a:buClr>
            </a:pPr>
            <a:r>
              <a:rPr lang="en-US" sz="2400" dirty="0">
                <a:ea typeface="ＭＳ Ｐゴシック" pitchFamily="-109" charset="-128"/>
              </a:rPr>
              <a:t>References</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b="41667"/>
          <a:stretch/>
        </p:blipFill>
        <p:spPr>
          <a:xfrm>
            <a:off x="404650" y="260648"/>
            <a:ext cx="8394076" cy="6336704"/>
          </a:xfrm>
          <a:prstGeom prst="rect">
            <a:avLst/>
          </a:prstGeom>
          <a:solidFill>
            <a:schemeClr val="tx1"/>
          </a:solidFill>
        </p:spPr>
      </p:pic>
    </p:spTree>
  </p:cSld>
  <p:clrMapOvr>
    <a:masterClrMapping/>
  </p:clrMapOvr>
  <p:transition spd="slow">
    <p:strip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prstTxWarp prst="textNoShape">
              <a:avLst/>
            </a:prstTxWarp>
            <a:noAutofit/>
          </a:bodyPr>
          <a:lstStyle/>
          <a:p>
            <a:pPr>
              <a:defRPr/>
            </a:pPr>
            <a:r>
              <a:rPr lang="en-US" dirty="0">
                <a:solidFill>
                  <a:schemeClr val="accent6">
                    <a:lumMod val="40000"/>
                    <a:lumOff val="60000"/>
                  </a:schemeClr>
                </a:solidFill>
              </a:rPr>
              <a:t>Role-Based Access Control </a:t>
            </a:r>
            <a:br>
              <a:rPr lang="en-US" dirty="0">
                <a:solidFill>
                  <a:schemeClr val="accent6">
                    <a:lumMod val="40000"/>
                    <a:lumOff val="60000"/>
                  </a:schemeClr>
                </a:solidFill>
              </a:rPr>
            </a:br>
            <a:r>
              <a:rPr lang="en-US" dirty="0">
                <a:solidFill>
                  <a:schemeClr val="accent6">
                    <a:lumMod val="40000"/>
                    <a:lumOff val="60000"/>
                  </a:schemeClr>
                </a:solidFill>
              </a:rPr>
              <a:t>(RBAC)</a:t>
            </a:r>
          </a:p>
        </p:txBody>
      </p:sp>
      <p:sp>
        <p:nvSpPr>
          <p:cNvPr id="225283" name="Rectangle 3"/>
          <p:cNvSpPr>
            <a:spLocks noGrp="1" noChangeArrowheads="1"/>
          </p:cNvSpPr>
          <p:nvPr>
            <p:ph idx="1"/>
          </p:nvPr>
        </p:nvSpPr>
        <p:spPr>
          <a:xfrm>
            <a:off x="395536" y="1772816"/>
            <a:ext cx="8229600" cy="2037184"/>
          </a:xfrm>
        </p:spPr>
        <p:txBody>
          <a:bodyPr wrap="square" numCol="1" anchor="t" anchorCtr="0" compatLnSpc="1">
            <a:prstTxWarp prst="textNoShape">
              <a:avLst/>
            </a:prstTxWarp>
            <a:normAutofit fontScale="85000" lnSpcReduction="20000"/>
          </a:bodyPr>
          <a:lstStyle/>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Role-based access control eases administrative burden and improves security</a:t>
            </a:r>
          </a:p>
          <a:p>
            <a:pPr eaLnBrk="1" hangingPunct="1">
              <a:lnSpc>
                <a:spcPct val="90000"/>
              </a:lnSpc>
              <a:buClr>
                <a:schemeClr val="accent6">
                  <a:lumMod val="60000"/>
                  <a:lumOff val="40000"/>
                </a:schemeClr>
              </a:buClr>
              <a:buSzPct val="180000"/>
            </a:pPr>
            <a:endParaRPr lang="en-US" sz="2000" dirty="0">
              <a:ea typeface="ＭＳ Ｐゴシック" pitchFamily="-109" charset="-128"/>
              <a:cs typeface="ＭＳ Ｐゴシック" pitchFamily="-109" charset="-128"/>
            </a:endParaRPr>
          </a:p>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A database RBAC needs to provide the following capabilities: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Create and delete roles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Define permissions for a role</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Assign and cancel assignment of users to roles</a:t>
            </a:r>
          </a:p>
          <a:p>
            <a:pPr lvl="2" eaLnBrk="1" hangingPunct="1">
              <a:lnSpc>
                <a:spcPct val="90000"/>
              </a:lnSpc>
              <a:buClr>
                <a:schemeClr val="accent6">
                  <a:lumMod val="60000"/>
                  <a:lumOff val="40000"/>
                </a:schemeClr>
              </a:buClr>
              <a:buSzPct val="180000"/>
            </a:pPr>
            <a:endParaRPr lang="en-US" sz="1700" dirty="0">
              <a:ea typeface="ＭＳ Ｐゴシック" pitchFamily="-109" charset="-128"/>
            </a:endParaRPr>
          </a:p>
          <a:p>
            <a:pPr>
              <a:lnSpc>
                <a:spcPct val="90000"/>
              </a:lnSpc>
              <a:buClr>
                <a:schemeClr val="accent6">
                  <a:lumMod val="60000"/>
                  <a:lumOff val="40000"/>
                </a:schemeClr>
              </a:buClr>
              <a:buSzPct val="180000"/>
            </a:pPr>
            <a:r>
              <a:rPr lang="en-US" sz="2000" dirty="0">
                <a:ea typeface="ＭＳ Ｐゴシック" pitchFamily="-109" charset="-128"/>
              </a:rPr>
              <a:t>Categories of database users:</a:t>
            </a:r>
          </a:p>
        </p:txBody>
      </p:sp>
      <p:graphicFrame>
        <p:nvGraphicFramePr>
          <p:cNvPr id="4" name="Diagram 3"/>
          <p:cNvGraphicFramePr/>
          <p:nvPr>
            <p:extLst>
              <p:ext uri="{D42A27DB-BD31-4B8C-83A1-F6EECF244321}">
                <p14:modId xmlns:p14="http://schemas.microsoft.com/office/powerpoint/2010/main" val="2803604179"/>
              </p:ext>
            </p:extLst>
          </p:nvPr>
        </p:nvGraphicFramePr>
        <p:xfrm>
          <a:off x="323528" y="3962400"/>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8439" y="0"/>
            <a:ext cx="7285561" cy="7042201"/>
          </a:xfrm>
          <a:prstGeom prst="rect">
            <a:avLst/>
          </a:prstGeom>
        </p:spPr>
      </p:pic>
      <p:sp>
        <p:nvSpPr>
          <p:cNvPr id="5" name="TextBox 4"/>
          <p:cNvSpPr txBox="1"/>
          <p:nvPr/>
        </p:nvSpPr>
        <p:spPr>
          <a:xfrm>
            <a:off x="508000" y="1905000"/>
            <a:ext cx="184666" cy="369332"/>
          </a:xfrm>
          <a:prstGeom prst="rect">
            <a:avLst/>
          </a:prstGeom>
          <a:noFill/>
        </p:spPr>
        <p:txBody>
          <a:bodyPr wrap="none" rtlCol="0">
            <a:spAutoFit/>
          </a:bodyPr>
          <a:lstStyle/>
          <a:p>
            <a:endParaRPr lang="en-US" dirty="0"/>
          </a:p>
        </p:txBody>
      </p:sp>
      <p:sp>
        <p:nvSpPr>
          <p:cNvPr id="6" name="Rectangle 5"/>
          <p:cNvSpPr/>
          <p:nvPr/>
        </p:nvSpPr>
        <p:spPr>
          <a:xfrm>
            <a:off x="0" y="1412776"/>
            <a:ext cx="1835696" cy="3785652"/>
          </a:xfrm>
          <a:prstGeom prst="rect">
            <a:avLst/>
          </a:prstGeom>
        </p:spPr>
        <p:txBody>
          <a:bodyPr wrap="square">
            <a:spAutoFit/>
          </a:bodyPr>
          <a:lstStyle/>
          <a:p>
            <a:pPr algn="ctr"/>
            <a:r>
              <a:rPr lang="en-US" sz="3000" dirty="0">
                <a:latin typeface="+mn-lt"/>
              </a:rPr>
              <a:t>Table 5.2  </a:t>
            </a:r>
          </a:p>
          <a:p>
            <a:pPr algn="ctr"/>
            <a:endParaRPr lang="en-US" sz="3000" dirty="0">
              <a:latin typeface="+mn-lt"/>
            </a:endParaRPr>
          </a:p>
          <a:p>
            <a:pPr algn="ctr"/>
            <a:r>
              <a:rPr lang="en-US" sz="3000" dirty="0">
                <a:latin typeface="+mn-lt"/>
              </a:rPr>
              <a:t>Fixed </a:t>
            </a:r>
          </a:p>
          <a:p>
            <a:pPr algn="ctr"/>
            <a:r>
              <a:rPr lang="en-US" sz="3000" dirty="0">
                <a:latin typeface="+mn-lt"/>
              </a:rPr>
              <a:t>Roles </a:t>
            </a:r>
          </a:p>
          <a:p>
            <a:pPr algn="ctr"/>
            <a:r>
              <a:rPr lang="en-US" sz="3000" dirty="0">
                <a:latin typeface="+mn-lt"/>
              </a:rPr>
              <a:t>in </a:t>
            </a:r>
          </a:p>
          <a:p>
            <a:pPr algn="ctr"/>
            <a:r>
              <a:rPr lang="en-US" sz="3000" dirty="0">
                <a:latin typeface="+mn-lt"/>
              </a:rPr>
              <a:t>Microsoft </a:t>
            </a:r>
          </a:p>
          <a:p>
            <a:pPr algn="ctr"/>
            <a:r>
              <a:rPr lang="en-US" sz="3000" dirty="0">
                <a:latin typeface="+mn-lt"/>
              </a:rPr>
              <a:t>SQL </a:t>
            </a:r>
          </a:p>
          <a:p>
            <a:pPr algn="ctr"/>
            <a:r>
              <a:rPr lang="en-US" sz="3000" dirty="0">
                <a:latin typeface="+mn-lt"/>
              </a:rPr>
              <a:t>Server </a:t>
            </a:r>
          </a:p>
        </p:txBody>
      </p:sp>
      <p:sp>
        <p:nvSpPr>
          <p:cNvPr id="2" name="TextBox 1"/>
          <p:cNvSpPr txBox="1"/>
          <p:nvPr/>
        </p:nvSpPr>
        <p:spPr>
          <a:xfrm>
            <a:off x="72008" y="6405529"/>
            <a:ext cx="1691680" cy="415498"/>
          </a:xfrm>
          <a:prstGeom prst="rect">
            <a:avLst/>
          </a:prstGeom>
          <a:noFill/>
        </p:spPr>
        <p:txBody>
          <a:bodyPr wrap="square" rtlCol="0">
            <a:spAutoFit/>
          </a:bodyPr>
          <a:lstStyle/>
          <a:p>
            <a:r>
              <a:rPr lang="en-US" sz="1050"/>
              <a:t>(Table is on page 165 in the textbook)</a:t>
            </a:r>
          </a:p>
        </p:txBody>
      </p:sp>
    </p:spTree>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t="12211" b="15824"/>
          <a:stretch/>
        </p:blipFill>
        <p:spPr>
          <a:xfrm>
            <a:off x="1259632" y="260648"/>
            <a:ext cx="6805930" cy="6338408"/>
          </a:xfrm>
          <a:prstGeom prst="rect">
            <a:avLst/>
          </a:prstGeom>
          <a:solidFill>
            <a:schemeClr val="tx1"/>
          </a:solidFill>
        </p:spPr>
      </p:pic>
    </p:spTree>
  </p:cSld>
  <p:clrMapOvr>
    <a:masterClrMapping/>
  </p:clrMapOvr>
  <p:transition spd="slow">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900" b="33200"/>
          <a:stretch/>
        </p:blipFill>
        <p:spPr>
          <a:xfrm>
            <a:off x="611560" y="260648"/>
            <a:ext cx="7981463" cy="6290244"/>
          </a:xfrm>
          <a:prstGeom prst="rect">
            <a:avLst/>
          </a:prstGeom>
          <a:solidFill>
            <a:schemeClr val="tx1"/>
          </a:solidFill>
        </p:spPr>
      </p:pic>
    </p:spTree>
  </p:cSld>
  <p:clrMapOvr>
    <a:masterClrMapping/>
  </p:clrMapOvr>
  <p:transition spd="slow">
    <p:wipe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a:solidFill>
                  <a:schemeClr val="accent6">
                    <a:lumMod val="40000"/>
                    <a:lumOff val="60000"/>
                  </a:schemeClr>
                </a:solidFill>
                <a:ea typeface="+mj-ea"/>
                <a:cs typeface="+mj-cs"/>
              </a:rPr>
              <a:t>Inference Detection</a:t>
            </a:r>
          </a:p>
        </p:txBody>
      </p:sp>
      <p:sp>
        <p:nvSpPr>
          <p:cNvPr id="231427" name="Rectangle 3"/>
          <p:cNvSpPr>
            <a:spLocks noGrp="1" noChangeArrowheads="1"/>
          </p:cNvSpPr>
          <p:nvPr>
            <p:ph idx="1"/>
          </p:nvPr>
        </p:nvSpPr>
        <p:spPr>
          <a:xfrm>
            <a:off x="457200" y="5791200"/>
            <a:ext cx="8229600" cy="801216"/>
          </a:xfrm>
        </p:spPr>
        <p:txBody>
          <a:bodyPr wrap="square" numCol="1" anchor="t" anchorCtr="0" compatLnSpc="1">
            <a:prstTxWarp prst="textNoShape">
              <a:avLst/>
            </a:prstTxWarp>
            <a:normAutofit fontScale="62500" lnSpcReduction="20000"/>
          </a:bodyPr>
          <a:lstStyle/>
          <a:p>
            <a:pPr marL="342900" lvl="2" indent="-342900"/>
            <a:r>
              <a:rPr lang="en-US" sz="2400" dirty="0">
                <a:ea typeface="ＭＳ Ｐゴシック" pitchFamily="-109" charset="-128"/>
                <a:cs typeface="ＭＳ Ｐゴシック" pitchFamily="-109" charset="-128"/>
              </a:rPr>
              <a:t>Some inference detection algorithm is needed for either of these approaches</a:t>
            </a:r>
          </a:p>
          <a:p>
            <a:pPr marL="342900" lvl="2" indent="-342900"/>
            <a:r>
              <a:rPr lang="en-US" sz="2400" dirty="0">
                <a:ea typeface="ＭＳ Ｐゴシック" pitchFamily="-109" charset="-128"/>
                <a:cs typeface="ＭＳ Ｐゴシック" pitchFamily="-109" charset="-128"/>
              </a:rPr>
              <a:t>Progress has been made in devising specific inference detection techniques for multilevel secure databases and statistical databases</a:t>
            </a:r>
          </a:p>
        </p:txBody>
      </p:sp>
      <p:graphicFrame>
        <p:nvGraphicFramePr>
          <p:cNvPr id="4" name="Diagram 3"/>
          <p:cNvGraphicFramePr/>
          <p:nvPr>
            <p:extLst>
              <p:ext uri="{D42A27DB-BD31-4B8C-83A1-F6EECF244321}">
                <p14:modId xmlns:p14="http://schemas.microsoft.com/office/powerpoint/2010/main" val="520058546"/>
              </p:ext>
            </p:extLst>
          </p:nvPr>
        </p:nvGraphicFramePr>
        <p:xfrm>
          <a:off x="228600" y="914500"/>
          <a:ext cx="8458200" cy="472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0" y="5715000"/>
            <a:ext cx="9144000" cy="158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459432"/>
            <a:ext cx="8229600" cy="1600200"/>
          </a:xfrm>
        </p:spPr>
        <p:txBody>
          <a:bodyPr/>
          <a:lstStyle/>
          <a:p>
            <a:pPr eaLnBrk="1" fontAlgn="auto" hangingPunct="1">
              <a:spcAft>
                <a:spcPts val="0"/>
              </a:spcAft>
              <a:defRPr/>
            </a:pPr>
            <a:r>
              <a:rPr lang="en-US" dirty="0">
                <a:solidFill>
                  <a:schemeClr val="accent6">
                    <a:lumMod val="40000"/>
                    <a:lumOff val="60000"/>
                  </a:schemeClr>
                </a:solidFill>
              </a:rPr>
              <a:t>Database Encryption</a:t>
            </a:r>
          </a:p>
        </p:txBody>
      </p:sp>
      <p:sp>
        <p:nvSpPr>
          <p:cNvPr id="247811" name="Rectangle 3"/>
          <p:cNvSpPr>
            <a:spLocks noGrp="1" noChangeArrowheads="1"/>
          </p:cNvSpPr>
          <p:nvPr>
            <p:ph idx="1"/>
          </p:nvPr>
        </p:nvSpPr>
        <p:spPr>
          <a:xfrm>
            <a:off x="457200" y="1340768"/>
            <a:ext cx="8229600" cy="5288632"/>
          </a:xfrm>
        </p:spPr>
        <p:txBody>
          <a:bodyPr>
            <a:normAutofit fontScale="40000" lnSpcReduction="20000"/>
          </a:bodyPr>
          <a:lstStyle/>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The database is typically the most valuable information resource for any organization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P</a:t>
            </a:r>
            <a:r>
              <a:rPr lang="en-US" sz="4364" dirty="0">
                <a:ea typeface="+mn-ea"/>
              </a:rPr>
              <a:t>rotected by multiple layers of security</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F</a:t>
            </a:r>
            <a:r>
              <a:rPr lang="en-US" sz="3636" dirty="0">
                <a:ea typeface="+mn-ea"/>
              </a:rPr>
              <a:t>irewalls, authentication, </a:t>
            </a:r>
            <a:r>
              <a:rPr lang="en-US" sz="3636" dirty="0"/>
              <a:t>general </a:t>
            </a:r>
            <a:r>
              <a:rPr lang="en-US" sz="3636" dirty="0">
                <a:ea typeface="+mn-ea"/>
              </a:rPr>
              <a:t>access control systems, DB access control systems, database encryption</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Encryption becomes the last line of defense in database security</a:t>
            </a:r>
            <a:endParaRPr lang="en-US" sz="3636" dirty="0">
              <a:ea typeface="+mn-ea"/>
            </a:endParaRP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00" dirty="0"/>
              <a:t>Can be applied to the entire database, at the record level, the attribute level, or level of the individual field</a:t>
            </a:r>
          </a:p>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Disadvantages to encryption: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K</a:t>
            </a:r>
            <a:r>
              <a:rPr lang="en-US" sz="4364" dirty="0">
                <a:ea typeface="+mn-ea"/>
              </a:rPr>
              <a:t>ey management</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Authorized users must have access to the decryption key for the data for which they have access</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I</a:t>
            </a:r>
            <a:r>
              <a:rPr lang="en-US" sz="4364" dirty="0">
                <a:ea typeface="+mn-ea"/>
              </a:rPr>
              <a:t>nflexibility</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When part or all of the database is encrypted it becomes more difficult to perform record searching</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32048"/>
            <a:ext cx="3275856" cy="1484784"/>
          </a:xfrm>
        </p:spPr>
        <p:txBody>
          <a:bodyPr/>
          <a:lstStyle/>
          <a:p>
            <a:r>
              <a:rPr lang="en-US" sz="4800" dirty="0">
                <a:solidFill>
                  <a:schemeClr val="accent6">
                    <a:lumMod val="40000"/>
                    <a:lumOff val="60000"/>
                  </a:schemeClr>
                </a:solidFill>
              </a:rPr>
              <a:t>Database Security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5608988"/>
              </p:ext>
            </p:extLst>
          </p:nvPr>
        </p:nvGraphicFramePr>
        <p:xfrm>
          <a:off x="641276" y="-35768"/>
          <a:ext cx="9155360" cy="6580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0337800" y="-482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4217167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t="21852" b="17778"/>
          <a:stretch/>
        </p:blipFill>
        <p:spPr>
          <a:xfrm>
            <a:off x="539552" y="188640"/>
            <a:ext cx="8154155" cy="6370545"/>
          </a:xfrm>
          <a:prstGeom prst="rect">
            <a:avLst/>
          </a:prstGeom>
          <a:solidFill>
            <a:schemeClr val="tx1"/>
          </a:solidFill>
        </p:spPr>
      </p:pic>
    </p:spTree>
  </p:cSld>
  <p:clrMapOvr>
    <a:masterClrMapping/>
  </p:clrMapOvr>
  <p:transition spd="slow">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683" t="5900" r="11866" b="53150"/>
          <a:stretch/>
        </p:blipFill>
        <p:spPr>
          <a:xfrm>
            <a:off x="168434" y="404663"/>
            <a:ext cx="8796054" cy="6018353"/>
          </a:xfrm>
          <a:prstGeom prst="rect">
            <a:avLst/>
          </a:prstGeom>
          <a:solidFill>
            <a:schemeClr val="tx1"/>
          </a:solidFill>
        </p:spPr>
      </p:pic>
    </p:spTree>
    <p:extLst>
      <p:ext uri="{BB962C8B-B14F-4D97-AF65-F5344CB8AC3E}">
        <p14:creationId xmlns:p14="http://schemas.microsoft.com/office/powerpoint/2010/main" val="187997364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546"/>
          <a:stretch/>
        </p:blipFill>
        <p:spPr>
          <a:xfrm>
            <a:off x="683568" y="260648"/>
            <a:ext cx="7560840" cy="6386117"/>
          </a:xfrm>
          <a:prstGeom prst="rect">
            <a:avLst/>
          </a:prstGeom>
          <a:solidFill>
            <a:schemeClr val="tx1"/>
          </a:solidFill>
        </p:spPr>
      </p:pic>
    </p:spTree>
    <p:extLst>
      <p:ext uri="{BB962C8B-B14F-4D97-AF65-F5344CB8AC3E}">
        <p14:creationId xmlns:p14="http://schemas.microsoft.com/office/powerpoint/2010/main" val="12469088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eaLnBrk="1" fontAlgn="auto" hangingPunct="1">
              <a:spcAft>
                <a:spcPts val="0"/>
              </a:spcAft>
              <a:defRPr/>
            </a:pPr>
            <a:r>
              <a:rPr lang="en-US" sz="6000" dirty="0">
                <a:solidFill>
                  <a:schemeClr val="accent6">
                    <a:lumMod val="40000"/>
                    <a:lumOff val="60000"/>
                  </a:schemeClr>
                </a:solidFill>
              </a:rPr>
              <a:t>Databases</a:t>
            </a:r>
          </a:p>
        </p:txBody>
      </p:sp>
      <p:sp>
        <p:nvSpPr>
          <p:cNvPr id="3" name="Content Placeholder 2"/>
          <p:cNvSpPr>
            <a:spLocks noGrp="1"/>
          </p:cNvSpPr>
          <p:nvPr>
            <p:ph idx="1"/>
          </p:nvPr>
        </p:nvSpPr>
        <p:spPr>
          <a:xfrm>
            <a:off x="152400" y="1556792"/>
            <a:ext cx="4648200" cy="5040560"/>
          </a:xfrm>
        </p:spPr>
        <p:txBody>
          <a:bodyPr>
            <a:normAutofit fontScale="92500" lnSpcReduction="20000"/>
          </a:bodyPr>
          <a:lstStyle/>
          <a:p>
            <a:pPr eaLnBrk="1" fontAlgn="auto" hangingPunct="1">
              <a:spcAft>
                <a:spcPts val="0"/>
              </a:spcAft>
              <a:buClr>
                <a:schemeClr val="accent6">
                  <a:lumMod val="40000"/>
                  <a:lumOff val="60000"/>
                </a:schemeClr>
              </a:buClr>
              <a:buSzPct val="70000"/>
              <a:buFont typeface="Wingdings" pitchFamily="2" charset="2"/>
              <a:buChar char=""/>
              <a:defRPr/>
            </a:pPr>
            <a:r>
              <a:rPr lang="en-US" dirty="0"/>
              <a:t>S</a:t>
            </a:r>
            <a:r>
              <a:rPr lang="en-US" dirty="0">
                <a:ea typeface="+mn-ea"/>
                <a:cs typeface="+mn-cs"/>
              </a:rPr>
              <a:t>tructured collection of data stored for use by one or more applications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a:ea typeface="+mn-ea"/>
                <a:cs typeface="+mn-cs"/>
              </a:rPr>
              <a:t>ontains the relationships between data items and groups of data items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a:ea typeface="+mn-ea"/>
                <a:cs typeface="+mn-cs"/>
              </a:rPr>
              <a:t>an sometimes contain sensitive data that needs to be secured</a:t>
            </a:r>
          </a:p>
          <a:p>
            <a:pPr marL="342900" lvl="2" indent="-342900" eaLnBrk="1" fontAlgn="auto" hangingPunct="1">
              <a:spcBef>
                <a:spcPts val="2000"/>
              </a:spcBef>
              <a:spcAft>
                <a:spcPts val="1200"/>
              </a:spcAft>
              <a:buClr>
                <a:schemeClr val="accent6">
                  <a:lumMod val="40000"/>
                  <a:lumOff val="60000"/>
                </a:schemeClr>
              </a:buClr>
              <a:buSzPct val="70000"/>
              <a:buNone/>
              <a:defRPr/>
            </a:pPr>
            <a:r>
              <a:rPr lang="en-US" sz="2400" dirty="0"/>
              <a:t>Q</a:t>
            </a:r>
            <a:r>
              <a:rPr lang="en-US" sz="2400" dirty="0">
                <a:ea typeface="+mn-ea"/>
              </a:rPr>
              <a:t>uery language</a:t>
            </a:r>
          </a:p>
          <a:p>
            <a:pPr lvl="2" eaLnBrk="1" fontAlgn="auto" hangingPunct="1">
              <a:spcBef>
                <a:spcPts val="0"/>
              </a:spcBef>
              <a:spcAft>
                <a:spcPts val="0"/>
              </a:spcAft>
              <a:buClr>
                <a:schemeClr val="accent6">
                  <a:lumMod val="40000"/>
                  <a:lumOff val="60000"/>
                </a:schemeClr>
              </a:buClr>
              <a:buSzPct val="70000"/>
              <a:buFont typeface="Wingdings" pitchFamily="2" charset="2"/>
              <a:buChar char=""/>
              <a:defRPr/>
            </a:pPr>
            <a:r>
              <a:rPr lang="en-US" sz="2054" dirty="0"/>
              <a:t>P</a:t>
            </a:r>
            <a:r>
              <a:rPr lang="en-US" sz="2054" dirty="0">
                <a:ea typeface="+mn-ea"/>
              </a:rPr>
              <a:t>rovides a uniform interface to the database for users and applications</a:t>
            </a:r>
          </a:p>
          <a:p>
            <a:pPr lvl="2" eaLnBrk="1" fontAlgn="auto" hangingPunct="1">
              <a:spcBef>
                <a:spcPts val="0"/>
              </a:spcBef>
              <a:spcAft>
                <a:spcPts val="0"/>
              </a:spcAft>
              <a:buClr>
                <a:schemeClr val="accent2"/>
              </a:buClr>
              <a:buFont typeface="Wingdings" pitchFamily="2" charset="2"/>
              <a:buChar char=""/>
              <a:defRPr/>
            </a:pPr>
            <a:endParaRPr lang="en-US" dirty="0">
              <a:ea typeface="+mn-ea"/>
            </a:endParaRPr>
          </a:p>
        </p:txBody>
      </p:sp>
      <p:graphicFrame>
        <p:nvGraphicFramePr>
          <p:cNvPr id="5" name="Diagram 4"/>
          <p:cNvGraphicFramePr/>
          <p:nvPr>
            <p:extLst>
              <p:ext uri="{D42A27DB-BD31-4B8C-83A1-F6EECF244321}">
                <p14:modId xmlns:p14="http://schemas.microsoft.com/office/powerpoint/2010/main" val="1698761132"/>
              </p:ext>
            </p:extLst>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3613" t="15709" r="3733" b="17983"/>
          <a:stretch/>
        </p:blipFill>
        <p:spPr>
          <a:xfrm>
            <a:off x="1187624" y="188640"/>
            <a:ext cx="6969372" cy="6454651"/>
          </a:xfrm>
          <a:prstGeom prst="rect">
            <a:avLst/>
          </a:prstGeom>
          <a:solidFill>
            <a:schemeClr val="tx1"/>
          </a:solidFill>
        </p:spPr>
      </p:pic>
    </p:spTree>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152400"/>
            <a:ext cx="8229600" cy="1493168"/>
          </a:xfrm>
        </p:spPr>
        <p:txBody>
          <a:bodyPr/>
          <a:lstStyle/>
          <a:p>
            <a:pPr eaLnBrk="1" fontAlgn="auto" hangingPunct="1">
              <a:spcAft>
                <a:spcPts val="0"/>
              </a:spcAft>
              <a:defRPr/>
            </a:pPr>
            <a:r>
              <a:rPr lang="en-US" dirty="0">
                <a:solidFill>
                  <a:schemeClr val="accent6">
                    <a:lumMod val="40000"/>
                    <a:lumOff val="60000"/>
                  </a:schemeClr>
                </a:solidFill>
              </a:rPr>
              <a:t>Relational Databases</a:t>
            </a:r>
          </a:p>
        </p:txBody>
      </p:sp>
      <p:sp>
        <p:nvSpPr>
          <p:cNvPr id="208899" name="Rectangle 3"/>
          <p:cNvSpPr>
            <a:spLocks noGrp="1" noChangeArrowheads="1"/>
          </p:cNvSpPr>
          <p:nvPr>
            <p:ph idx="1"/>
          </p:nvPr>
        </p:nvSpPr>
        <p:spPr>
          <a:xfrm>
            <a:off x="457200" y="1752600"/>
            <a:ext cx="8229600" cy="4525963"/>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70000"/>
              <a:buFont typeface="Wingdings" pitchFamily="-110" charset="2"/>
              <a:buChar char=""/>
              <a:defRPr/>
            </a:pPr>
            <a:r>
              <a:rPr lang="en-US" dirty="0"/>
              <a:t>Table of data consisting of rows and columns</a:t>
            </a:r>
          </a:p>
          <a:p>
            <a:pPr lvl="1" eaLnBrk="1" hangingPunct="1">
              <a:lnSpc>
                <a:spcPct val="90000"/>
              </a:lnSpc>
              <a:buClr>
                <a:schemeClr val="accent6">
                  <a:lumMod val="60000"/>
                  <a:lumOff val="40000"/>
                </a:schemeClr>
              </a:buClr>
              <a:buSzPct val="70000"/>
              <a:buFont typeface="Wingdings" pitchFamily="-110" charset="2"/>
              <a:buChar char=""/>
              <a:defRPr/>
            </a:pPr>
            <a:r>
              <a:rPr lang="en-US" dirty="0"/>
              <a:t>Each column holds a particular type of data</a:t>
            </a:r>
          </a:p>
          <a:p>
            <a:pPr lvl="1" eaLnBrk="1" hangingPunct="1">
              <a:lnSpc>
                <a:spcPct val="90000"/>
              </a:lnSpc>
              <a:buClr>
                <a:schemeClr val="accent6">
                  <a:lumMod val="60000"/>
                  <a:lumOff val="40000"/>
                </a:schemeClr>
              </a:buClr>
              <a:buSzPct val="70000"/>
              <a:buFont typeface="Wingdings" pitchFamily="-110" charset="2"/>
              <a:buChar char=""/>
              <a:defRPr/>
            </a:pPr>
            <a:r>
              <a:rPr lang="en-US" dirty="0"/>
              <a:t>Each row contains a specific value for each column</a:t>
            </a:r>
          </a:p>
          <a:p>
            <a:pPr lvl="1" eaLnBrk="1" hangingPunct="1">
              <a:lnSpc>
                <a:spcPct val="90000"/>
              </a:lnSpc>
              <a:buClr>
                <a:schemeClr val="accent6">
                  <a:lumMod val="60000"/>
                  <a:lumOff val="40000"/>
                </a:schemeClr>
              </a:buClr>
              <a:buSzPct val="70000"/>
              <a:buFont typeface="Wingdings" pitchFamily="-110" charset="2"/>
              <a:buChar char=""/>
              <a:defRPr/>
            </a:pPr>
            <a:r>
              <a:rPr lang="en-US" dirty="0"/>
              <a:t>Ideally has one column where all values are unique, forming an identifier/key for that row</a:t>
            </a:r>
          </a:p>
          <a:p>
            <a:pPr lvl="1" eaLnBrk="1" hangingPunct="1">
              <a:lnSpc>
                <a:spcPct val="90000"/>
              </a:lnSpc>
              <a:buClr>
                <a:schemeClr val="accent6">
                  <a:lumMod val="60000"/>
                  <a:lumOff val="40000"/>
                </a:schemeClr>
              </a:buClr>
              <a:buSzPct val="70000"/>
              <a:buFont typeface="Wingdings" pitchFamily="-110" charset="2"/>
              <a:buChar char=""/>
              <a:defRPr/>
            </a:pPr>
            <a:endParaRPr lang="en-US" dirty="0"/>
          </a:p>
          <a:p>
            <a:pPr eaLnBrk="1" hangingPunct="1">
              <a:lnSpc>
                <a:spcPct val="90000"/>
              </a:lnSpc>
              <a:buClr>
                <a:schemeClr val="accent6">
                  <a:lumMod val="60000"/>
                  <a:lumOff val="40000"/>
                </a:schemeClr>
              </a:buClr>
              <a:buSzPct val="70000"/>
              <a:buFont typeface="Wingdings" pitchFamily="-110" charset="2"/>
              <a:buChar char=""/>
              <a:defRPr/>
            </a:pPr>
            <a:r>
              <a:rPr lang="en-US" dirty="0"/>
              <a:t>Enables the creation of multiple tables linked together by a unique identifier that is present in all tables</a:t>
            </a:r>
            <a:endParaRPr lang="en-US" sz="1600" dirty="0"/>
          </a:p>
          <a:p>
            <a:pPr eaLnBrk="1" hangingPunct="1">
              <a:lnSpc>
                <a:spcPct val="90000"/>
              </a:lnSpc>
              <a:buClr>
                <a:schemeClr val="accent6">
                  <a:lumMod val="60000"/>
                  <a:lumOff val="40000"/>
                </a:schemeClr>
              </a:buClr>
              <a:buSzPct val="70000"/>
              <a:buFont typeface="Wingdings" pitchFamily="-110" charset="2"/>
              <a:buChar char=""/>
              <a:defRPr/>
            </a:pPr>
            <a:endParaRPr lang="en-US" sz="1600" dirty="0"/>
          </a:p>
          <a:p>
            <a:pPr eaLnBrk="1" hangingPunct="1">
              <a:lnSpc>
                <a:spcPct val="90000"/>
              </a:lnSpc>
              <a:buClr>
                <a:schemeClr val="accent6">
                  <a:lumMod val="60000"/>
                  <a:lumOff val="40000"/>
                </a:schemeClr>
              </a:buClr>
              <a:buSzPct val="70000"/>
              <a:buFont typeface="Wingdings" pitchFamily="-110" charset="2"/>
              <a:buChar char=""/>
              <a:defRPr/>
            </a:pPr>
            <a:r>
              <a:rPr lang="en-US" dirty="0"/>
              <a:t>Use a relational query language to access the database</a:t>
            </a:r>
          </a:p>
          <a:p>
            <a:pPr lvl="1">
              <a:lnSpc>
                <a:spcPct val="90000"/>
              </a:lnSpc>
              <a:buClr>
                <a:schemeClr val="accent6">
                  <a:lumMod val="60000"/>
                  <a:lumOff val="40000"/>
                </a:schemeClr>
              </a:buClr>
              <a:buSzPct val="70000"/>
              <a:buFont typeface="Wingdings" pitchFamily="-110" charset="2"/>
              <a:buChar char=""/>
              <a:defRPr/>
            </a:pPr>
            <a:r>
              <a:rPr lang="en-US" dirty="0"/>
              <a:t>Allows the user to request data that fit a given set of criteria</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t="8193" r="2663" b="11491"/>
          <a:stretch/>
        </p:blipFill>
        <p:spPr>
          <a:xfrm>
            <a:off x="1691680" y="116633"/>
            <a:ext cx="6204000" cy="6624736"/>
          </a:xfrm>
          <a:prstGeom prst="rect">
            <a:avLst/>
          </a:prstGeom>
          <a:solidFill>
            <a:schemeClr val="accent5">
              <a:lumMod val="60000"/>
              <a:lumOff val="40000"/>
            </a:schemeClr>
          </a:solidFill>
        </p:spPr>
      </p:pic>
    </p:spTree>
  </p:cSld>
  <p:clrMapOvr>
    <a:masterClrMapping/>
  </p:clrMapOvr>
  <p:transition spd="slow">
    <p:pull dir="l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04800" y="0"/>
            <a:ext cx="8229600" cy="1600200"/>
          </a:xfrm>
        </p:spPr>
        <p:txBody>
          <a:bodyPr/>
          <a:lstStyle/>
          <a:p>
            <a:pPr eaLnBrk="1" fontAlgn="auto" hangingPunct="1">
              <a:spcAft>
                <a:spcPts val="0"/>
              </a:spcAft>
              <a:defRPr/>
            </a:pPr>
            <a:r>
              <a:rPr lang="en-US" dirty="0">
                <a:solidFill>
                  <a:schemeClr val="accent6">
                    <a:lumMod val="40000"/>
                    <a:lumOff val="60000"/>
                  </a:schemeClr>
                </a:solidFill>
              </a:rPr>
              <a:t>Relational Database Elements</a:t>
            </a:r>
          </a:p>
        </p:txBody>
      </p:sp>
      <p:sp>
        <p:nvSpPr>
          <p:cNvPr id="212995" name="Rectangle 3"/>
          <p:cNvSpPr>
            <a:spLocks noGrp="1" noChangeArrowheads="1"/>
          </p:cNvSpPr>
          <p:nvPr>
            <p:ph idx="4294967295"/>
          </p:nvPr>
        </p:nvSpPr>
        <p:spPr>
          <a:xfrm>
            <a:off x="325016" y="2348880"/>
            <a:ext cx="3733800" cy="2337048"/>
          </a:xfrm>
        </p:spPr>
        <p:txBody>
          <a:bodyPr wrap="square" numCol="1" anchor="t" anchorCtr="0" compatLnSpc="1">
            <a:prstTxWarp prst="textNoShape">
              <a:avLst/>
            </a:prstTxWarp>
            <a:noAutofit/>
          </a:bodyPr>
          <a:lstStyle/>
          <a:p>
            <a:pPr eaLnBrk="1" hangingPunct="1">
              <a:lnSpc>
                <a:spcPct val="80000"/>
              </a:lnSpc>
              <a:buClr>
                <a:schemeClr val="accent6">
                  <a:lumMod val="40000"/>
                  <a:lumOff val="60000"/>
                </a:schemeClr>
              </a:buClr>
              <a:buSzPct val="55000"/>
              <a:buFont typeface="Wingdings" pitchFamily="-110" charset="2"/>
              <a:buChar char=""/>
              <a:defRPr/>
            </a:pPr>
            <a:r>
              <a:rPr lang="en-US" sz="2800" dirty="0"/>
              <a:t>Relation</a:t>
            </a:r>
          </a:p>
          <a:p>
            <a:pPr lvl="1">
              <a:lnSpc>
                <a:spcPct val="80000"/>
              </a:lnSpc>
              <a:buClr>
                <a:schemeClr val="accent6">
                  <a:lumMod val="40000"/>
                  <a:lumOff val="60000"/>
                </a:schemeClr>
              </a:buClr>
              <a:buSzPct val="55000"/>
              <a:buFont typeface="Wingdings" pitchFamily="-110" charset="2"/>
              <a:buChar char=""/>
              <a:defRPr/>
            </a:pPr>
            <a:r>
              <a:rPr lang="en-US" sz="2400" dirty="0"/>
              <a:t>Table/file</a:t>
            </a:r>
          </a:p>
          <a:p>
            <a:pPr eaLnBrk="1" hangingPunct="1">
              <a:lnSpc>
                <a:spcPct val="80000"/>
              </a:lnSpc>
              <a:buClr>
                <a:schemeClr val="accent6">
                  <a:lumMod val="40000"/>
                  <a:lumOff val="60000"/>
                </a:schemeClr>
              </a:buClr>
              <a:buSzPct val="55000"/>
              <a:buFont typeface="Wingdings" pitchFamily="-110" charset="2"/>
              <a:buChar char=""/>
              <a:defRPr/>
            </a:pPr>
            <a:r>
              <a:rPr lang="en-US" sz="2800" dirty="0"/>
              <a:t>Tuple</a:t>
            </a:r>
          </a:p>
          <a:p>
            <a:pPr lvl="1">
              <a:lnSpc>
                <a:spcPct val="80000"/>
              </a:lnSpc>
              <a:buClr>
                <a:schemeClr val="accent6">
                  <a:lumMod val="40000"/>
                  <a:lumOff val="60000"/>
                </a:schemeClr>
              </a:buClr>
              <a:buSzPct val="55000"/>
              <a:buFont typeface="Wingdings" pitchFamily="-110" charset="2"/>
              <a:buChar char=""/>
              <a:defRPr/>
            </a:pPr>
            <a:r>
              <a:rPr lang="en-US" sz="2400" dirty="0"/>
              <a:t>Row/record</a:t>
            </a:r>
          </a:p>
          <a:p>
            <a:pPr eaLnBrk="1" hangingPunct="1">
              <a:lnSpc>
                <a:spcPct val="80000"/>
              </a:lnSpc>
              <a:buClr>
                <a:schemeClr val="accent6">
                  <a:lumMod val="40000"/>
                  <a:lumOff val="60000"/>
                </a:schemeClr>
              </a:buClr>
              <a:buSzPct val="55000"/>
              <a:buFont typeface="Wingdings" pitchFamily="-110" charset="2"/>
              <a:buChar char=""/>
              <a:defRPr/>
            </a:pPr>
            <a:r>
              <a:rPr lang="en-US" sz="2800" dirty="0"/>
              <a:t>Attribute</a:t>
            </a:r>
          </a:p>
          <a:p>
            <a:pPr lvl="1">
              <a:lnSpc>
                <a:spcPct val="80000"/>
              </a:lnSpc>
              <a:buClr>
                <a:schemeClr val="accent6">
                  <a:lumMod val="40000"/>
                  <a:lumOff val="60000"/>
                </a:schemeClr>
              </a:buClr>
              <a:buSzPct val="55000"/>
              <a:buFont typeface="Wingdings" pitchFamily="-110" charset="2"/>
              <a:buChar char=""/>
              <a:defRPr/>
            </a:pPr>
            <a:r>
              <a:rPr lang="en-US" sz="2400" dirty="0"/>
              <a:t>Column/field</a:t>
            </a:r>
          </a:p>
        </p:txBody>
      </p:sp>
      <p:graphicFrame>
        <p:nvGraphicFramePr>
          <p:cNvPr id="4" name="Diagram 3"/>
          <p:cNvGraphicFramePr/>
          <p:nvPr>
            <p:extLst>
              <p:ext uri="{D42A27DB-BD31-4B8C-83A1-F6EECF244321}">
                <p14:modId xmlns:p14="http://schemas.microsoft.com/office/powerpoint/2010/main" val="2087329782"/>
              </p:ext>
            </p:extLst>
          </p:nvPr>
        </p:nvGraphicFramePr>
        <p:xfrm>
          <a:off x="3733800" y="1600200"/>
          <a:ext cx="52578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0228" r="20308" b="13892"/>
          <a:stretch/>
        </p:blipFill>
        <p:spPr>
          <a:xfrm>
            <a:off x="179512" y="2852936"/>
            <a:ext cx="8827754" cy="2561996"/>
          </a:xfrm>
          <a:prstGeom prst="rect">
            <a:avLst/>
          </a:prstGeom>
        </p:spPr>
      </p:pic>
      <p:sp>
        <p:nvSpPr>
          <p:cNvPr id="6" name="TextBox 5"/>
          <p:cNvSpPr txBox="1"/>
          <p:nvPr/>
        </p:nvSpPr>
        <p:spPr>
          <a:xfrm>
            <a:off x="8354" y="476672"/>
            <a:ext cx="9135646" cy="1200329"/>
          </a:xfrm>
          <a:prstGeom prst="rect">
            <a:avLst/>
          </a:prstGeom>
          <a:noFill/>
        </p:spPr>
        <p:txBody>
          <a:bodyPr wrap="square" rtlCol="0">
            <a:spAutoFit/>
          </a:bodyPr>
          <a:lstStyle/>
          <a:p>
            <a:pPr algn="ctr"/>
            <a:r>
              <a:rPr lang="en-US" sz="4000" dirty="0">
                <a:latin typeface="+mn-lt"/>
              </a:rPr>
              <a:t>Table 5.1  </a:t>
            </a:r>
          </a:p>
          <a:p>
            <a:pPr algn="ctr"/>
            <a:r>
              <a:rPr lang="en-US" sz="3200" dirty="0">
                <a:latin typeface="+mn-lt"/>
              </a:rPr>
              <a:t>Basic Terminology for Relational Databases </a:t>
            </a:r>
          </a:p>
        </p:txBody>
      </p:sp>
    </p:spTree>
    <p:extLst>
      <p:ext uri="{BB962C8B-B14F-4D97-AF65-F5344CB8AC3E}">
        <p14:creationId xmlns:p14="http://schemas.microsoft.com/office/powerpoint/2010/main" val="4025220450"/>
      </p:ext>
    </p:extLst>
  </p:cSld>
  <p:clrMapOvr>
    <a:masterClrMapping/>
  </p:clrMapOvr>
  <p:transition spd="slow">
    <p:zoom dir="in"/>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34336</TotalTime>
  <Words>10505</Words>
  <Application>Microsoft Macintosh PowerPoint</Application>
  <PresentationFormat>On-screen Show (4:3)</PresentationFormat>
  <Paragraphs>1030</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Baskerville Bold Italic</vt:lpstr>
      <vt:lpstr>Century Gothic</vt:lpstr>
      <vt:lpstr>Courier New</vt:lpstr>
      <vt:lpstr>Palatino Linotype</vt:lpstr>
      <vt:lpstr>Times New Roman</vt:lpstr>
      <vt:lpstr>Wingdings</vt:lpstr>
      <vt:lpstr>Executive</vt:lpstr>
      <vt:lpstr>PowerPoint Presentation</vt:lpstr>
      <vt:lpstr>Chapter 5</vt:lpstr>
      <vt:lpstr>Database Security</vt:lpstr>
      <vt:lpstr>Databases</vt:lpstr>
      <vt:lpstr>PowerPoint Presentation</vt:lpstr>
      <vt:lpstr>Relational Databases</vt:lpstr>
      <vt:lpstr>PowerPoint Presentation</vt:lpstr>
      <vt:lpstr>Relational Database Elements</vt:lpstr>
      <vt:lpstr>PowerPoint Presentation</vt:lpstr>
      <vt:lpstr>PowerPoint Presentation</vt:lpstr>
      <vt:lpstr>PowerPoint Presentation</vt:lpstr>
      <vt:lpstr>Structured Query Language  (SQL)</vt:lpstr>
      <vt:lpstr>SQL Injection Attacks (SQLi)</vt:lpstr>
      <vt:lpstr>PowerPoint Presentation</vt:lpstr>
      <vt:lpstr>Injection Technique</vt:lpstr>
      <vt:lpstr>SQLi Attack Avenues</vt:lpstr>
      <vt:lpstr>Inband Attacks</vt:lpstr>
      <vt:lpstr>Inferential Attack</vt:lpstr>
      <vt:lpstr>Out-of-Band Attack</vt:lpstr>
      <vt:lpstr>SQLi Countermeasures</vt:lpstr>
      <vt:lpstr>Database Access Control</vt:lpstr>
      <vt:lpstr>SQL Access Controls</vt:lpstr>
      <vt:lpstr>PowerPoint Presentation</vt:lpstr>
      <vt:lpstr>Role-Based Access Control  (RBAC)</vt:lpstr>
      <vt:lpstr>PowerPoint Presentation</vt:lpstr>
      <vt:lpstr>PowerPoint Presentation</vt:lpstr>
      <vt:lpstr>PowerPoint Presentation</vt:lpstr>
      <vt:lpstr>Inference Detection</vt:lpstr>
      <vt:lpstr>Database Encryption</vt:lpstr>
      <vt:lpstr>PowerPoint Presentation</vt:lpstr>
      <vt:lpstr>PowerPoint Presentation</vt:lpstr>
      <vt:lpstr>PowerPoint Presentation</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5 Lecture Overheads</dc:subject>
  <dc:creator>Dr Lawrie Brown</dc:creator>
  <cp:keywords/>
  <dc:description/>
  <cp:lastModifiedBy>Amman Soomro</cp:lastModifiedBy>
  <cp:revision>182</cp:revision>
  <dcterms:created xsi:type="dcterms:W3CDTF">2014-08-18T18:16:43Z</dcterms:created>
  <dcterms:modified xsi:type="dcterms:W3CDTF">2022-12-21T14:05:14Z</dcterms:modified>
  <cp:category/>
</cp:coreProperties>
</file>